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7" r:id="rId2"/>
    <p:sldId id="271" r:id="rId3"/>
    <p:sldId id="258" r:id="rId4"/>
    <p:sldId id="279" r:id="rId5"/>
    <p:sldId id="272" r:id="rId6"/>
    <p:sldId id="273" r:id="rId7"/>
    <p:sldId id="283" r:id="rId8"/>
    <p:sldId id="274" r:id="rId9"/>
    <p:sldId id="280" r:id="rId10"/>
    <p:sldId id="275" r:id="rId11"/>
    <p:sldId id="302" r:id="rId12"/>
    <p:sldId id="276" r:id="rId13"/>
    <p:sldId id="290" r:id="rId14"/>
    <p:sldId id="295" r:id="rId15"/>
    <p:sldId id="294" r:id="rId16"/>
    <p:sldId id="293" r:id="rId17"/>
    <p:sldId id="296" r:id="rId18"/>
    <p:sldId id="297" r:id="rId19"/>
    <p:sldId id="298" r:id="rId20"/>
    <p:sldId id="292" r:id="rId21"/>
    <p:sldId id="284" r:id="rId22"/>
    <p:sldId id="300" r:id="rId23"/>
    <p:sldId id="301" r:id="rId24"/>
  </p:sldIdLst>
  <p:sldSz cx="9144000" cy="6858000" type="letter"/>
  <p:notesSz cx="9144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87BBF0-E8A5-4BB0-B30F-F235A9DCE018}" type="doc">
      <dgm:prSet loTypeId="urn:microsoft.com/office/officeart/2005/8/layout/cycle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D7A0F27B-1321-4260-9906-AB133576AE05}">
      <dgm:prSet phldrT="[Texto]" custT="1"/>
      <dgm:spPr/>
      <dgm:t>
        <a:bodyPr/>
        <a:lstStyle/>
        <a:p>
          <a:r>
            <a:rPr lang="es-MX" sz="1300" b="1" dirty="0" smtClean="0">
              <a:latin typeface="Arial" panose="020B0604020202020204" pitchFamily="34" charset="0"/>
              <a:cs typeface="Arial" panose="020B0604020202020204" pitchFamily="34" charset="0"/>
            </a:rPr>
            <a:t>PLANEACIÓN</a:t>
          </a:r>
          <a:endParaRPr lang="es-MX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97235C-6A57-4ACF-8FE0-CAF87209D95F}" type="parTrans" cxnId="{E7776C94-4DF7-4568-A1CE-B0A252291976}">
      <dgm:prSet/>
      <dgm:spPr/>
      <dgm:t>
        <a:bodyPr/>
        <a:lstStyle/>
        <a:p>
          <a:endParaRPr lang="es-MX"/>
        </a:p>
      </dgm:t>
    </dgm:pt>
    <dgm:pt modelId="{0CEC81AC-9337-433E-B885-385ADC7D9DBD}" type="sibTrans" cxnId="{E7776C94-4DF7-4568-A1CE-B0A252291976}">
      <dgm:prSet/>
      <dgm:spPr/>
      <dgm:t>
        <a:bodyPr/>
        <a:lstStyle/>
        <a:p>
          <a:endParaRPr lang="es-MX"/>
        </a:p>
      </dgm:t>
    </dgm:pt>
    <dgm:pt modelId="{989C864A-4F40-4703-A0C8-C605DEEDBDFB}">
      <dgm:prSet phldrT="[Texto]" custT="1"/>
      <dgm:spPr/>
      <dgm:t>
        <a:bodyPr/>
        <a:lstStyle/>
        <a:p>
          <a:r>
            <a:rPr lang="es-MX" sz="1300" b="1" dirty="0" smtClean="0">
              <a:latin typeface="Arial" panose="020B0604020202020204" pitchFamily="34" charset="0"/>
              <a:cs typeface="Arial" panose="020B0604020202020204" pitchFamily="34" charset="0"/>
            </a:rPr>
            <a:t>PROGRAMACIÓN</a:t>
          </a:r>
          <a:endParaRPr lang="es-MX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825BF8-9C8C-42B7-AD12-E61C9A36965D}" type="parTrans" cxnId="{29D4E2ED-C261-456F-8881-470249986945}">
      <dgm:prSet/>
      <dgm:spPr/>
      <dgm:t>
        <a:bodyPr/>
        <a:lstStyle/>
        <a:p>
          <a:endParaRPr lang="es-MX"/>
        </a:p>
      </dgm:t>
    </dgm:pt>
    <dgm:pt modelId="{8DABF9C1-CF7A-435B-B693-D1F379D7C80A}" type="sibTrans" cxnId="{29D4E2ED-C261-456F-8881-470249986945}">
      <dgm:prSet/>
      <dgm:spPr/>
      <dgm:t>
        <a:bodyPr/>
        <a:lstStyle/>
        <a:p>
          <a:endParaRPr lang="es-MX"/>
        </a:p>
      </dgm:t>
    </dgm:pt>
    <dgm:pt modelId="{991D4E5A-3CFC-46ED-A0A7-3DFA876B38BB}">
      <dgm:prSet phldrT="[Texto]" custT="1"/>
      <dgm:spPr/>
      <dgm:t>
        <a:bodyPr/>
        <a:lstStyle/>
        <a:p>
          <a:r>
            <a:rPr lang="es-MX" sz="1300" b="1" dirty="0" smtClean="0">
              <a:latin typeface="Arial" panose="020B0604020202020204" pitchFamily="34" charset="0"/>
              <a:cs typeface="Arial" panose="020B0604020202020204" pitchFamily="34" charset="0"/>
            </a:rPr>
            <a:t>PRESUPUESTACIÓN</a:t>
          </a:r>
          <a:endParaRPr lang="es-MX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318B96-7376-4245-8A4C-E53B77444847}" type="parTrans" cxnId="{1DC7397C-84F1-49C6-BFFF-55B1504831BD}">
      <dgm:prSet/>
      <dgm:spPr/>
      <dgm:t>
        <a:bodyPr/>
        <a:lstStyle/>
        <a:p>
          <a:endParaRPr lang="es-MX"/>
        </a:p>
      </dgm:t>
    </dgm:pt>
    <dgm:pt modelId="{92AD45C9-894E-472D-A7E0-950B47BC8F48}" type="sibTrans" cxnId="{1DC7397C-84F1-49C6-BFFF-55B1504831BD}">
      <dgm:prSet/>
      <dgm:spPr/>
      <dgm:t>
        <a:bodyPr/>
        <a:lstStyle/>
        <a:p>
          <a:endParaRPr lang="es-MX"/>
        </a:p>
      </dgm:t>
    </dgm:pt>
    <dgm:pt modelId="{529E51FD-2BE8-40FD-90E7-00725C5B3595}">
      <dgm:prSet phldrT="[Texto]" custT="1"/>
      <dgm:spPr/>
      <dgm:t>
        <a:bodyPr/>
        <a:lstStyle/>
        <a:p>
          <a:r>
            <a:rPr lang="es-MX" sz="1300" b="1" dirty="0" smtClean="0">
              <a:latin typeface="Arial" panose="020B0604020202020204" pitchFamily="34" charset="0"/>
              <a:cs typeface="Arial" panose="020B0604020202020204" pitchFamily="34" charset="0"/>
            </a:rPr>
            <a:t>EJERCICIO</a:t>
          </a:r>
          <a:endParaRPr lang="es-MX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520371-7944-4361-B89C-100FD3661F9D}" type="parTrans" cxnId="{F8B26E74-C62F-439C-8B72-0AB4CC08AE47}">
      <dgm:prSet/>
      <dgm:spPr/>
      <dgm:t>
        <a:bodyPr/>
        <a:lstStyle/>
        <a:p>
          <a:endParaRPr lang="es-MX"/>
        </a:p>
      </dgm:t>
    </dgm:pt>
    <dgm:pt modelId="{2BDDB37C-C122-409D-B9A8-B1CDBA4DA65D}" type="sibTrans" cxnId="{F8B26E74-C62F-439C-8B72-0AB4CC08AE47}">
      <dgm:prSet/>
      <dgm:spPr/>
      <dgm:t>
        <a:bodyPr/>
        <a:lstStyle/>
        <a:p>
          <a:endParaRPr lang="es-MX"/>
        </a:p>
      </dgm:t>
    </dgm:pt>
    <dgm:pt modelId="{8551268B-913A-4DDE-8884-F8D4FCD22DF1}">
      <dgm:prSet phldrT="[Texto]" custT="1"/>
      <dgm:spPr/>
      <dgm:t>
        <a:bodyPr/>
        <a:lstStyle/>
        <a:p>
          <a:r>
            <a:rPr lang="es-MX" sz="1300" b="1" dirty="0" smtClean="0">
              <a:latin typeface="Arial" panose="020B0604020202020204" pitchFamily="34" charset="0"/>
              <a:cs typeface="Arial" panose="020B0604020202020204" pitchFamily="34" charset="0"/>
            </a:rPr>
            <a:t>SEGUIMIENTO</a:t>
          </a:r>
          <a:endParaRPr lang="es-MX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C4F18A-C60F-42E2-9A1F-1EF592D15F6F}" type="parTrans" cxnId="{909E85CA-737C-4B96-8F00-867CF8C7D7CF}">
      <dgm:prSet/>
      <dgm:spPr/>
      <dgm:t>
        <a:bodyPr/>
        <a:lstStyle/>
        <a:p>
          <a:endParaRPr lang="es-MX"/>
        </a:p>
      </dgm:t>
    </dgm:pt>
    <dgm:pt modelId="{F1499B6C-6D73-4A4B-B433-4187193D4E6B}" type="sibTrans" cxnId="{909E85CA-737C-4B96-8F00-867CF8C7D7CF}">
      <dgm:prSet/>
      <dgm:spPr/>
      <dgm:t>
        <a:bodyPr/>
        <a:lstStyle/>
        <a:p>
          <a:endParaRPr lang="es-MX"/>
        </a:p>
      </dgm:t>
    </dgm:pt>
    <dgm:pt modelId="{9ADB4265-AF1F-4AF3-8C1F-7AC1063FA848}">
      <dgm:prSet phldrT="[Texto]" custT="1"/>
      <dgm:spPr/>
      <dgm:t>
        <a:bodyPr/>
        <a:lstStyle/>
        <a:p>
          <a:r>
            <a:rPr lang="es-MX" sz="1300" b="1" dirty="0" smtClean="0">
              <a:latin typeface="Arial" panose="020B0604020202020204" pitchFamily="34" charset="0"/>
              <a:cs typeface="Arial" panose="020B0604020202020204" pitchFamily="34" charset="0"/>
            </a:rPr>
            <a:t>EVALUACIÓN</a:t>
          </a:r>
          <a:endParaRPr lang="es-MX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0BEC51-8218-458C-8F69-D6C4F049F622}" type="parTrans" cxnId="{9D6AB650-4D16-4F2D-BA86-3093803ECF97}">
      <dgm:prSet/>
      <dgm:spPr/>
      <dgm:t>
        <a:bodyPr/>
        <a:lstStyle/>
        <a:p>
          <a:endParaRPr lang="es-MX"/>
        </a:p>
      </dgm:t>
    </dgm:pt>
    <dgm:pt modelId="{3B69F437-E7BB-4C17-80F3-FF72D283D01D}" type="sibTrans" cxnId="{9D6AB650-4D16-4F2D-BA86-3093803ECF97}">
      <dgm:prSet/>
      <dgm:spPr/>
      <dgm:t>
        <a:bodyPr/>
        <a:lstStyle/>
        <a:p>
          <a:endParaRPr lang="es-MX"/>
        </a:p>
      </dgm:t>
    </dgm:pt>
    <dgm:pt modelId="{942FF35E-1E39-4F49-B747-FCAE87992E6E}">
      <dgm:prSet phldrT="[Texto]" custT="1"/>
      <dgm:spPr/>
      <dgm:t>
        <a:bodyPr/>
        <a:lstStyle/>
        <a:p>
          <a:r>
            <a:rPr lang="es-MX" sz="1300" b="1" dirty="0" smtClean="0">
              <a:latin typeface="Arial" panose="020B0604020202020204" pitchFamily="34" charset="0"/>
              <a:cs typeface="Arial" panose="020B0604020202020204" pitchFamily="34" charset="0"/>
            </a:rPr>
            <a:t>RENDICIÓN DE CUENTAS</a:t>
          </a:r>
          <a:endParaRPr lang="es-MX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2E827A-2173-429C-9A62-8F6B14810BE4}" type="parTrans" cxnId="{7530A772-9C9E-417D-94A8-1EAF475EB899}">
      <dgm:prSet/>
      <dgm:spPr/>
      <dgm:t>
        <a:bodyPr/>
        <a:lstStyle/>
        <a:p>
          <a:endParaRPr lang="es-MX"/>
        </a:p>
      </dgm:t>
    </dgm:pt>
    <dgm:pt modelId="{61E76E32-EB81-48EA-AF35-5ABC93E5F124}" type="sibTrans" cxnId="{7530A772-9C9E-417D-94A8-1EAF475EB899}">
      <dgm:prSet/>
      <dgm:spPr/>
      <dgm:t>
        <a:bodyPr/>
        <a:lstStyle/>
        <a:p>
          <a:endParaRPr lang="es-MX"/>
        </a:p>
      </dgm:t>
    </dgm:pt>
    <dgm:pt modelId="{37D0D1AA-9DAC-412B-B8D3-706C187E47CF}" type="pres">
      <dgm:prSet presAssocID="{D887BBF0-E8A5-4BB0-B30F-F235A9DCE01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FC7A50A-93FC-475B-87A0-7341DBF1A0AF}" type="pres">
      <dgm:prSet presAssocID="{D7A0F27B-1321-4260-9906-AB133576AE05}" presName="dummy" presStyleCnt="0"/>
      <dgm:spPr/>
    </dgm:pt>
    <dgm:pt modelId="{7E7072D7-0882-46D4-8649-91A96BBBA591}" type="pres">
      <dgm:prSet presAssocID="{D7A0F27B-1321-4260-9906-AB133576AE05}" presName="node" presStyleLbl="revTx" presStyleIdx="0" presStyleCnt="7" custScaleX="13359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DFFC7EB-30F5-4B15-8887-5247B8ED7416}" type="pres">
      <dgm:prSet presAssocID="{0CEC81AC-9337-433E-B885-385ADC7D9DBD}" presName="sibTrans" presStyleLbl="node1" presStyleIdx="0" presStyleCnt="7"/>
      <dgm:spPr/>
      <dgm:t>
        <a:bodyPr/>
        <a:lstStyle/>
        <a:p>
          <a:endParaRPr lang="es-MX"/>
        </a:p>
      </dgm:t>
    </dgm:pt>
    <dgm:pt modelId="{9EC47DD3-2478-40CB-9AE9-1053BD7493FD}" type="pres">
      <dgm:prSet presAssocID="{989C864A-4F40-4703-A0C8-C605DEEDBDFB}" presName="dummy" presStyleCnt="0"/>
      <dgm:spPr/>
    </dgm:pt>
    <dgm:pt modelId="{2265B4A6-0A1E-4FE5-B0C6-F0B2B4C7B8D8}" type="pres">
      <dgm:prSet presAssocID="{989C864A-4F40-4703-A0C8-C605DEEDBDFB}" presName="node" presStyleLbl="revTx" presStyleIdx="1" presStyleCnt="7" custScaleX="16688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E8D102-9B86-434C-96FF-7EED7D62BCDD}" type="pres">
      <dgm:prSet presAssocID="{8DABF9C1-CF7A-435B-B693-D1F379D7C80A}" presName="sibTrans" presStyleLbl="node1" presStyleIdx="1" presStyleCnt="7"/>
      <dgm:spPr/>
      <dgm:t>
        <a:bodyPr/>
        <a:lstStyle/>
        <a:p>
          <a:endParaRPr lang="es-MX"/>
        </a:p>
      </dgm:t>
    </dgm:pt>
    <dgm:pt modelId="{E10B2ABE-6D7E-4ECC-9701-1016926F52B2}" type="pres">
      <dgm:prSet presAssocID="{991D4E5A-3CFC-46ED-A0A7-3DFA876B38BB}" presName="dummy" presStyleCnt="0"/>
      <dgm:spPr/>
    </dgm:pt>
    <dgm:pt modelId="{058FF974-A953-4A59-8CD1-F367B968F98D}" type="pres">
      <dgm:prSet presAssocID="{991D4E5A-3CFC-46ED-A0A7-3DFA876B38BB}" presName="node" presStyleLbl="revTx" presStyleIdx="2" presStyleCnt="7" custScaleX="21335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6123D90-1EDC-4D5A-9149-7FF7E6F026C3}" type="pres">
      <dgm:prSet presAssocID="{92AD45C9-894E-472D-A7E0-950B47BC8F48}" presName="sibTrans" presStyleLbl="node1" presStyleIdx="2" presStyleCnt="7"/>
      <dgm:spPr/>
      <dgm:t>
        <a:bodyPr/>
        <a:lstStyle/>
        <a:p>
          <a:endParaRPr lang="es-MX"/>
        </a:p>
      </dgm:t>
    </dgm:pt>
    <dgm:pt modelId="{3BE64539-E628-455C-9ED3-823B3384BBBA}" type="pres">
      <dgm:prSet presAssocID="{529E51FD-2BE8-40FD-90E7-00725C5B3595}" presName="dummy" presStyleCnt="0"/>
      <dgm:spPr/>
    </dgm:pt>
    <dgm:pt modelId="{86BF6C32-A7F3-44AB-B93C-EF0F5A8556CF}" type="pres">
      <dgm:prSet presAssocID="{529E51FD-2BE8-40FD-90E7-00725C5B3595}" presName="node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FB3BDE-40A9-4EE1-A3B5-A7561ECDDFDA}" type="pres">
      <dgm:prSet presAssocID="{2BDDB37C-C122-409D-B9A8-B1CDBA4DA65D}" presName="sibTrans" presStyleLbl="node1" presStyleIdx="3" presStyleCnt="7"/>
      <dgm:spPr/>
      <dgm:t>
        <a:bodyPr/>
        <a:lstStyle/>
        <a:p>
          <a:endParaRPr lang="es-MX"/>
        </a:p>
      </dgm:t>
    </dgm:pt>
    <dgm:pt modelId="{0818F061-397A-48E3-8ADE-478707BA0D03}" type="pres">
      <dgm:prSet presAssocID="{8551268B-913A-4DDE-8884-F8D4FCD22DF1}" presName="dummy" presStyleCnt="0"/>
      <dgm:spPr/>
    </dgm:pt>
    <dgm:pt modelId="{A667D068-5110-4DCD-BAEC-7CFA4769BEE0}" type="pres">
      <dgm:prSet presAssocID="{8551268B-913A-4DDE-8884-F8D4FCD22DF1}" presName="node" presStyleLbl="revTx" presStyleIdx="4" presStyleCnt="7" custScaleX="14283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C0808C-A36E-4F2D-931A-C6BEFC6A6A7D}" type="pres">
      <dgm:prSet presAssocID="{F1499B6C-6D73-4A4B-B433-4187193D4E6B}" presName="sibTrans" presStyleLbl="node1" presStyleIdx="4" presStyleCnt="7"/>
      <dgm:spPr/>
      <dgm:t>
        <a:bodyPr/>
        <a:lstStyle/>
        <a:p>
          <a:endParaRPr lang="es-MX"/>
        </a:p>
      </dgm:t>
    </dgm:pt>
    <dgm:pt modelId="{F70B27EC-6F09-4643-BFD6-01F96841A01D}" type="pres">
      <dgm:prSet presAssocID="{9ADB4265-AF1F-4AF3-8C1F-7AC1063FA848}" presName="dummy" presStyleCnt="0"/>
      <dgm:spPr/>
    </dgm:pt>
    <dgm:pt modelId="{BD56798E-28B3-4D2C-B62D-83CC2B4E426E}" type="pres">
      <dgm:prSet presAssocID="{9ADB4265-AF1F-4AF3-8C1F-7AC1063FA848}" presName="node" presStyleLbl="revTx" presStyleIdx="5" presStyleCnt="7" custScaleX="12965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9414FD1-0F5B-4DA8-A57A-664FCCBFF706}" type="pres">
      <dgm:prSet presAssocID="{3B69F437-E7BB-4C17-80F3-FF72D283D01D}" presName="sibTrans" presStyleLbl="node1" presStyleIdx="5" presStyleCnt="7"/>
      <dgm:spPr/>
      <dgm:t>
        <a:bodyPr/>
        <a:lstStyle/>
        <a:p>
          <a:endParaRPr lang="es-MX"/>
        </a:p>
      </dgm:t>
    </dgm:pt>
    <dgm:pt modelId="{822F71B9-74F4-4047-907C-357501F16D87}" type="pres">
      <dgm:prSet presAssocID="{942FF35E-1E39-4F49-B747-FCAE87992E6E}" presName="dummy" presStyleCnt="0"/>
      <dgm:spPr/>
    </dgm:pt>
    <dgm:pt modelId="{517138FB-4F7F-4175-B178-4D2C284430FB}" type="pres">
      <dgm:prSet presAssocID="{942FF35E-1E39-4F49-B747-FCAE87992E6E}" presName="node" presStyleLbl="revTx" presStyleIdx="6" presStyleCnt="7" custScaleX="132048" custRadScaleRad="101099" custRadScaleInc="-737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A10FC50-78DC-4213-BB90-D7CFCAE8B4A9}" type="pres">
      <dgm:prSet presAssocID="{61E76E32-EB81-48EA-AF35-5ABC93E5F124}" presName="sibTrans" presStyleLbl="node1" presStyleIdx="6" presStyleCnt="7"/>
      <dgm:spPr/>
      <dgm:t>
        <a:bodyPr/>
        <a:lstStyle/>
        <a:p>
          <a:endParaRPr lang="es-MX"/>
        </a:p>
      </dgm:t>
    </dgm:pt>
  </dgm:ptLst>
  <dgm:cxnLst>
    <dgm:cxn modelId="{B59B0580-FB38-4704-B4E3-1708ECCCFF74}" type="presOf" srcId="{D7A0F27B-1321-4260-9906-AB133576AE05}" destId="{7E7072D7-0882-46D4-8649-91A96BBBA591}" srcOrd="0" destOrd="0" presId="urn:microsoft.com/office/officeart/2005/8/layout/cycle1"/>
    <dgm:cxn modelId="{AD2CF9E0-5E62-41A3-9D4C-E36AA269CA90}" type="presOf" srcId="{8DABF9C1-CF7A-435B-B693-D1F379D7C80A}" destId="{7CE8D102-9B86-434C-96FF-7EED7D62BCDD}" srcOrd="0" destOrd="0" presId="urn:microsoft.com/office/officeart/2005/8/layout/cycle1"/>
    <dgm:cxn modelId="{3626D0BB-C61F-41AA-AD08-03306DAB84BD}" type="presOf" srcId="{F1499B6C-6D73-4A4B-B433-4187193D4E6B}" destId="{CFC0808C-A36E-4F2D-931A-C6BEFC6A6A7D}" srcOrd="0" destOrd="0" presId="urn:microsoft.com/office/officeart/2005/8/layout/cycle1"/>
    <dgm:cxn modelId="{57C6E5B2-8211-48C4-A062-BBF118E17CD2}" type="presOf" srcId="{D887BBF0-E8A5-4BB0-B30F-F235A9DCE018}" destId="{37D0D1AA-9DAC-412B-B8D3-706C187E47CF}" srcOrd="0" destOrd="0" presId="urn:microsoft.com/office/officeart/2005/8/layout/cycle1"/>
    <dgm:cxn modelId="{9D6AB650-4D16-4F2D-BA86-3093803ECF97}" srcId="{D887BBF0-E8A5-4BB0-B30F-F235A9DCE018}" destId="{9ADB4265-AF1F-4AF3-8C1F-7AC1063FA848}" srcOrd="5" destOrd="0" parTransId="{3F0BEC51-8218-458C-8F69-D6C4F049F622}" sibTransId="{3B69F437-E7BB-4C17-80F3-FF72D283D01D}"/>
    <dgm:cxn modelId="{F5386257-797D-4B47-884B-84124773A51A}" type="presOf" srcId="{991D4E5A-3CFC-46ED-A0A7-3DFA876B38BB}" destId="{058FF974-A953-4A59-8CD1-F367B968F98D}" srcOrd="0" destOrd="0" presId="urn:microsoft.com/office/officeart/2005/8/layout/cycle1"/>
    <dgm:cxn modelId="{7530A772-9C9E-417D-94A8-1EAF475EB899}" srcId="{D887BBF0-E8A5-4BB0-B30F-F235A9DCE018}" destId="{942FF35E-1E39-4F49-B747-FCAE87992E6E}" srcOrd="6" destOrd="0" parTransId="{942E827A-2173-429C-9A62-8F6B14810BE4}" sibTransId="{61E76E32-EB81-48EA-AF35-5ABC93E5F124}"/>
    <dgm:cxn modelId="{F51841AF-F91D-419C-A663-15E570616223}" type="presOf" srcId="{989C864A-4F40-4703-A0C8-C605DEEDBDFB}" destId="{2265B4A6-0A1E-4FE5-B0C6-F0B2B4C7B8D8}" srcOrd="0" destOrd="0" presId="urn:microsoft.com/office/officeart/2005/8/layout/cycle1"/>
    <dgm:cxn modelId="{DEB01E03-6E3E-4EE7-80DA-83759A51F17D}" type="presOf" srcId="{529E51FD-2BE8-40FD-90E7-00725C5B3595}" destId="{86BF6C32-A7F3-44AB-B93C-EF0F5A8556CF}" srcOrd="0" destOrd="0" presId="urn:microsoft.com/office/officeart/2005/8/layout/cycle1"/>
    <dgm:cxn modelId="{E7776C94-4DF7-4568-A1CE-B0A252291976}" srcId="{D887BBF0-E8A5-4BB0-B30F-F235A9DCE018}" destId="{D7A0F27B-1321-4260-9906-AB133576AE05}" srcOrd="0" destOrd="0" parTransId="{4897235C-6A57-4ACF-8FE0-CAF87209D95F}" sibTransId="{0CEC81AC-9337-433E-B885-385ADC7D9DBD}"/>
    <dgm:cxn modelId="{F86D0A36-EE93-4526-82A4-1C56724F4F15}" type="presOf" srcId="{61E76E32-EB81-48EA-AF35-5ABC93E5F124}" destId="{BA10FC50-78DC-4213-BB90-D7CFCAE8B4A9}" srcOrd="0" destOrd="0" presId="urn:microsoft.com/office/officeart/2005/8/layout/cycle1"/>
    <dgm:cxn modelId="{F8B26E74-C62F-439C-8B72-0AB4CC08AE47}" srcId="{D887BBF0-E8A5-4BB0-B30F-F235A9DCE018}" destId="{529E51FD-2BE8-40FD-90E7-00725C5B3595}" srcOrd="3" destOrd="0" parTransId="{8A520371-7944-4361-B89C-100FD3661F9D}" sibTransId="{2BDDB37C-C122-409D-B9A8-B1CDBA4DA65D}"/>
    <dgm:cxn modelId="{1DC7397C-84F1-49C6-BFFF-55B1504831BD}" srcId="{D887BBF0-E8A5-4BB0-B30F-F235A9DCE018}" destId="{991D4E5A-3CFC-46ED-A0A7-3DFA876B38BB}" srcOrd="2" destOrd="0" parTransId="{5F318B96-7376-4245-8A4C-E53B77444847}" sibTransId="{92AD45C9-894E-472D-A7E0-950B47BC8F48}"/>
    <dgm:cxn modelId="{BE923FF8-AA8D-43E7-918C-5AF2A67F94B9}" type="presOf" srcId="{2BDDB37C-C122-409D-B9A8-B1CDBA4DA65D}" destId="{4BFB3BDE-40A9-4EE1-A3B5-A7561ECDDFDA}" srcOrd="0" destOrd="0" presId="urn:microsoft.com/office/officeart/2005/8/layout/cycle1"/>
    <dgm:cxn modelId="{5E1F6E94-434B-4C31-9B8F-D47759A71923}" type="presOf" srcId="{0CEC81AC-9337-433E-B885-385ADC7D9DBD}" destId="{0DFFC7EB-30F5-4B15-8887-5247B8ED7416}" srcOrd="0" destOrd="0" presId="urn:microsoft.com/office/officeart/2005/8/layout/cycle1"/>
    <dgm:cxn modelId="{494FD72E-7221-4668-B18E-931175B0B6F1}" type="presOf" srcId="{8551268B-913A-4DDE-8884-F8D4FCD22DF1}" destId="{A667D068-5110-4DCD-BAEC-7CFA4769BEE0}" srcOrd="0" destOrd="0" presId="urn:microsoft.com/office/officeart/2005/8/layout/cycle1"/>
    <dgm:cxn modelId="{4455E5F9-C0F9-46ED-B610-6C1E8F029DD3}" type="presOf" srcId="{92AD45C9-894E-472D-A7E0-950B47BC8F48}" destId="{B6123D90-1EDC-4D5A-9149-7FF7E6F026C3}" srcOrd="0" destOrd="0" presId="urn:microsoft.com/office/officeart/2005/8/layout/cycle1"/>
    <dgm:cxn modelId="{B3EED77C-341D-4408-B5AC-D80A87CB4588}" type="presOf" srcId="{9ADB4265-AF1F-4AF3-8C1F-7AC1063FA848}" destId="{BD56798E-28B3-4D2C-B62D-83CC2B4E426E}" srcOrd="0" destOrd="0" presId="urn:microsoft.com/office/officeart/2005/8/layout/cycle1"/>
    <dgm:cxn modelId="{BC4C907A-35B6-4710-8F31-9581D1FF005F}" type="presOf" srcId="{3B69F437-E7BB-4C17-80F3-FF72D283D01D}" destId="{09414FD1-0F5B-4DA8-A57A-664FCCBFF706}" srcOrd="0" destOrd="0" presId="urn:microsoft.com/office/officeart/2005/8/layout/cycle1"/>
    <dgm:cxn modelId="{EEE7074E-AFB9-48C2-B3E1-19DA6309BF8B}" type="presOf" srcId="{942FF35E-1E39-4F49-B747-FCAE87992E6E}" destId="{517138FB-4F7F-4175-B178-4D2C284430FB}" srcOrd="0" destOrd="0" presId="urn:microsoft.com/office/officeart/2005/8/layout/cycle1"/>
    <dgm:cxn modelId="{909E85CA-737C-4B96-8F00-867CF8C7D7CF}" srcId="{D887BBF0-E8A5-4BB0-B30F-F235A9DCE018}" destId="{8551268B-913A-4DDE-8884-F8D4FCD22DF1}" srcOrd="4" destOrd="0" parTransId="{B6C4F18A-C60F-42E2-9A1F-1EF592D15F6F}" sibTransId="{F1499B6C-6D73-4A4B-B433-4187193D4E6B}"/>
    <dgm:cxn modelId="{29D4E2ED-C261-456F-8881-470249986945}" srcId="{D887BBF0-E8A5-4BB0-B30F-F235A9DCE018}" destId="{989C864A-4F40-4703-A0C8-C605DEEDBDFB}" srcOrd="1" destOrd="0" parTransId="{E4825BF8-9C8C-42B7-AD12-E61C9A36965D}" sibTransId="{8DABF9C1-CF7A-435B-B693-D1F379D7C80A}"/>
    <dgm:cxn modelId="{80B12430-D7AA-4CF6-9B71-156F9C7BC8C1}" type="presParOf" srcId="{37D0D1AA-9DAC-412B-B8D3-706C187E47CF}" destId="{0FC7A50A-93FC-475B-87A0-7341DBF1A0AF}" srcOrd="0" destOrd="0" presId="urn:microsoft.com/office/officeart/2005/8/layout/cycle1"/>
    <dgm:cxn modelId="{404FDC04-BFC6-49F7-B9C6-413FEDA6D9CE}" type="presParOf" srcId="{37D0D1AA-9DAC-412B-B8D3-706C187E47CF}" destId="{7E7072D7-0882-46D4-8649-91A96BBBA591}" srcOrd="1" destOrd="0" presId="urn:microsoft.com/office/officeart/2005/8/layout/cycle1"/>
    <dgm:cxn modelId="{9A5EB7C3-A4E5-464F-A624-166B3C0FE0B6}" type="presParOf" srcId="{37D0D1AA-9DAC-412B-B8D3-706C187E47CF}" destId="{0DFFC7EB-30F5-4B15-8887-5247B8ED7416}" srcOrd="2" destOrd="0" presId="urn:microsoft.com/office/officeart/2005/8/layout/cycle1"/>
    <dgm:cxn modelId="{A62859D1-F6BE-4118-AEFF-CAD3988637A4}" type="presParOf" srcId="{37D0D1AA-9DAC-412B-B8D3-706C187E47CF}" destId="{9EC47DD3-2478-40CB-9AE9-1053BD7493FD}" srcOrd="3" destOrd="0" presId="urn:microsoft.com/office/officeart/2005/8/layout/cycle1"/>
    <dgm:cxn modelId="{0B82A025-1FE1-434A-ACA3-EE667B742EA9}" type="presParOf" srcId="{37D0D1AA-9DAC-412B-B8D3-706C187E47CF}" destId="{2265B4A6-0A1E-4FE5-B0C6-F0B2B4C7B8D8}" srcOrd="4" destOrd="0" presId="urn:microsoft.com/office/officeart/2005/8/layout/cycle1"/>
    <dgm:cxn modelId="{12835CC9-9E3D-445A-99B0-A803F243F0AE}" type="presParOf" srcId="{37D0D1AA-9DAC-412B-B8D3-706C187E47CF}" destId="{7CE8D102-9B86-434C-96FF-7EED7D62BCDD}" srcOrd="5" destOrd="0" presId="urn:microsoft.com/office/officeart/2005/8/layout/cycle1"/>
    <dgm:cxn modelId="{080D14D0-4D34-4E6C-998C-C39ED21799F9}" type="presParOf" srcId="{37D0D1AA-9DAC-412B-B8D3-706C187E47CF}" destId="{E10B2ABE-6D7E-4ECC-9701-1016926F52B2}" srcOrd="6" destOrd="0" presId="urn:microsoft.com/office/officeart/2005/8/layout/cycle1"/>
    <dgm:cxn modelId="{D57AC388-FBA9-48F0-AA31-DB929EE82F7E}" type="presParOf" srcId="{37D0D1AA-9DAC-412B-B8D3-706C187E47CF}" destId="{058FF974-A953-4A59-8CD1-F367B968F98D}" srcOrd="7" destOrd="0" presId="urn:microsoft.com/office/officeart/2005/8/layout/cycle1"/>
    <dgm:cxn modelId="{6D96858E-D296-49E7-94E1-8EAD43CA0ADD}" type="presParOf" srcId="{37D0D1AA-9DAC-412B-B8D3-706C187E47CF}" destId="{B6123D90-1EDC-4D5A-9149-7FF7E6F026C3}" srcOrd="8" destOrd="0" presId="urn:microsoft.com/office/officeart/2005/8/layout/cycle1"/>
    <dgm:cxn modelId="{27B631E4-4C6C-456C-95C9-BFAD8E96D692}" type="presParOf" srcId="{37D0D1AA-9DAC-412B-B8D3-706C187E47CF}" destId="{3BE64539-E628-455C-9ED3-823B3384BBBA}" srcOrd="9" destOrd="0" presId="urn:microsoft.com/office/officeart/2005/8/layout/cycle1"/>
    <dgm:cxn modelId="{A273D991-AA82-402F-8711-8D4F764E261B}" type="presParOf" srcId="{37D0D1AA-9DAC-412B-B8D3-706C187E47CF}" destId="{86BF6C32-A7F3-44AB-B93C-EF0F5A8556CF}" srcOrd="10" destOrd="0" presId="urn:microsoft.com/office/officeart/2005/8/layout/cycle1"/>
    <dgm:cxn modelId="{BD55155F-0B98-4235-B2F4-81727F7DA89C}" type="presParOf" srcId="{37D0D1AA-9DAC-412B-B8D3-706C187E47CF}" destId="{4BFB3BDE-40A9-4EE1-A3B5-A7561ECDDFDA}" srcOrd="11" destOrd="0" presId="urn:microsoft.com/office/officeart/2005/8/layout/cycle1"/>
    <dgm:cxn modelId="{1D1206F1-6ACC-4DF3-9834-A130DC590B41}" type="presParOf" srcId="{37D0D1AA-9DAC-412B-B8D3-706C187E47CF}" destId="{0818F061-397A-48E3-8ADE-478707BA0D03}" srcOrd="12" destOrd="0" presId="urn:microsoft.com/office/officeart/2005/8/layout/cycle1"/>
    <dgm:cxn modelId="{BEF478C8-B25E-4131-A28C-B39AE856660E}" type="presParOf" srcId="{37D0D1AA-9DAC-412B-B8D3-706C187E47CF}" destId="{A667D068-5110-4DCD-BAEC-7CFA4769BEE0}" srcOrd="13" destOrd="0" presId="urn:microsoft.com/office/officeart/2005/8/layout/cycle1"/>
    <dgm:cxn modelId="{4DC662B0-8331-4E51-9D77-A1D6164371EC}" type="presParOf" srcId="{37D0D1AA-9DAC-412B-B8D3-706C187E47CF}" destId="{CFC0808C-A36E-4F2D-931A-C6BEFC6A6A7D}" srcOrd="14" destOrd="0" presId="urn:microsoft.com/office/officeart/2005/8/layout/cycle1"/>
    <dgm:cxn modelId="{9F4FD1F4-454E-4A37-A3C1-EE0A66057BB9}" type="presParOf" srcId="{37D0D1AA-9DAC-412B-B8D3-706C187E47CF}" destId="{F70B27EC-6F09-4643-BFD6-01F96841A01D}" srcOrd="15" destOrd="0" presId="urn:microsoft.com/office/officeart/2005/8/layout/cycle1"/>
    <dgm:cxn modelId="{65D61562-88A9-4DF0-B106-C45BBCCE167E}" type="presParOf" srcId="{37D0D1AA-9DAC-412B-B8D3-706C187E47CF}" destId="{BD56798E-28B3-4D2C-B62D-83CC2B4E426E}" srcOrd="16" destOrd="0" presId="urn:microsoft.com/office/officeart/2005/8/layout/cycle1"/>
    <dgm:cxn modelId="{31254F5C-E7BC-42DE-9D34-7C9812474D51}" type="presParOf" srcId="{37D0D1AA-9DAC-412B-B8D3-706C187E47CF}" destId="{09414FD1-0F5B-4DA8-A57A-664FCCBFF706}" srcOrd="17" destOrd="0" presId="urn:microsoft.com/office/officeart/2005/8/layout/cycle1"/>
    <dgm:cxn modelId="{3C0C9F52-FBE9-4486-90C8-34EE9311423C}" type="presParOf" srcId="{37D0D1AA-9DAC-412B-B8D3-706C187E47CF}" destId="{822F71B9-74F4-4047-907C-357501F16D87}" srcOrd="18" destOrd="0" presId="urn:microsoft.com/office/officeart/2005/8/layout/cycle1"/>
    <dgm:cxn modelId="{532AF93E-FDAA-4DC2-A93A-306C5138F415}" type="presParOf" srcId="{37D0D1AA-9DAC-412B-B8D3-706C187E47CF}" destId="{517138FB-4F7F-4175-B178-4D2C284430FB}" srcOrd="19" destOrd="0" presId="urn:microsoft.com/office/officeart/2005/8/layout/cycle1"/>
    <dgm:cxn modelId="{71CE87A0-07AB-4F21-B0F7-1847CFD98E82}" type="presParOf" srcId="{37D0D1AA-9DAC-412B-B8D3-706C187E47CF}" destId="{BA10FC50-78DC-4213-BB90-D7CFCAE8B4A9}" srcOrd="20" destOrd="0" presId="urn:microsoft.com/office/officeart/2005/8/layout/cycle1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A260DF-1D04-44B5-8A15-E1041A5CA1CB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MX"/>
        </a:p>
      </dgm:t>
    </dgm:pt>
    <dgm:pt modelId="{09AA2292-973A-4763-8BC0-108E88894E10}">
      <dgm:prSet phldrT="[Texto]" custT="1"/>
      <dgm:spPr/>
      <dgm:t>
        <a:bodyPr/>
        <a:lstStyle/>
        <a:p>
          <a:pPr algn="ctr"/>
          <a:r>
            <a:rPr lang="es-MX" sz="1200" b="1" dirty="0" smtClean="0">
              <a:latin typeface="Arial" panose="020B0604020202020204" pitchFamily="34" charset="0"/>
              <a:cs typeface="Arial" panose="020B0604020202020204" pitchFamily="34" charset="0"/>
            </a:rPr>
            <a:t>INGRESOS POR VENTAS DE BIENES Y SERVICIOS</a:t>
          </a:r>
          <a:endParaRPr lang="es-MX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81B1CE-C7CE-451F-BB7A-1C327E42A21E}" type="parTrans" cxnId="{F8F36C18-BB61-42C3-B08F-34D99A89671B}">
      <dgm:prSet/>
      <dgm:spPr/>
      <dgm:t>
        <a:bodyPr/>
        <a:lstStyle/>
        <a:p>
          <a:endParaRPr lang="es-MX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3F69B9-0ABC-4F20-9E74-A4BCCD9809EF}" type="sibTrans" cxnId="{F8F36C18-BB61-42C3-B08F-34D99A89671B}">
      <dgm:prSet/>
      <dgm:spPr/>
      <dgm:t>
        <a:bodyPr/>
        <a:lstStyle/>
        <a:p>
          <a:endParaRPr lang="es-MX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D8BE3A-0E20-44DC-A17B-BC406A3CE452}">
      <dgm:prSet phldrT="[Texto]" custT="1"/>
      <dgm:spPr/>
      <dgm:t>
        <a:bodyPr/>
        <a:lstStyle/>
        <a:p>
          <a:pPr algn="ctr"/>
          <a:r>
            <a:rPr lang="es-MX" sz="1200" b="1" dirty="0" smtClean="0">
              <a:latin typeface="Arial" panose="020B0604020202020204" pitchFamily="34" charset="0"/>
              <a:cs typeface="Arial" panose="020B0604020202020204" pitchFamily="34" charset="0"/>
            </a:rPr>
            <a:t>PARTICIPACIONES Y APORTACIONES</a:t>
          </a:r>
          <a:endParaRPr lang="es-MX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AABB59-08FF-48E2-AD4A-BECF304E4F56}" type="parTrans" cxnId="{AF9B970C-4F26-4F3D-ACD1-1BF02828E034}">
      <dgm:prSet/>
      <dgm:spPr/>
      <dgm:t>
        <a:bodyPr/>
        <a:lstStyle/>
        <a:p>
          <a:endParaRPr lang="es-MX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5DFFEB-9D60-4EFE-ABA0-B147BBE4502E}" type="sibTrans" cxnId="{AF9B970C-4F26-4F3D-ACD1-1BF02828E034}">
      <dgm:prSet/>
      <dgm:spPr/>
      <dgm:t>
        <a:bodyPr/>
        <a:lstStyle/>
        <a:p>
          <a:endParaRPr lang="es-MX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6288C1-312E-438C-9240-EB0DF2D6C5B6}">
      <dgm:prSet phldrT="[Texto]" custT="1"/>
      <dgm:spPr/>
      <dgm:t>
        <a:bodyPr/>
        <a:lstStyle/>
        <a:p>
          <a:pPr algn="ctr"/>
          <a:r>
            <a:rPr lang="es-MX" sz="1200" b="1" dirty="0" smtClean="0">
              <a:latin typeface="Arial" panose="020B0604020202020204" pitchFamily="34" charset="0"/>
              <a:cs typeface="Arial" panose="020B0604020202020204" pitchFamily="34" charset="0"/>
            </a:rPr>
            <a:t>TRANSFERENCIAS, ASIGNACIONES, SUBSIDIOS Y </a:t>
          </a:r>
          <a:r>
            <a:rPr lang="es-MX" sz="1200" b="1" smtClean="0">
              <a:latin typeface="Arial" panose="020B0604020202020204" pitchFamily="34" charset="0"/>
              <a:cs typeface="Arial" panose="020B0604020202020204" pitchFamily="34" charset="0"/>
            </a:rPr>
            <a:t>OTRAS AYUDAS</a:t>
          </a:r>
          <a:endParaRPr lang="es-MX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B047BF-90AB-4ACF-988F-309E38E8920C}" type="parTrans" cxnId="{9F119FB7-F41D-4AD7-9FE1-3D283CB882A1}">
      <dgm:prSet/>
      <dgm:spPr/>
      <dgm:t>
        <a:bodyPr/>
        <a:lstStyle/>
        <a:p>
          <a:endParaRPr lang="es-MX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F5DB1E-848C-4D30-A4FD-055F00F52C37}" type="sibTrans" cxnId="{9F119FB7-F41D-4AD7-9FE1-3D283CB882A1}">
      <dgm:prSet/>
      <dgm:spPr/>
      <dgm:t>
        <a:bodyPr/>
        <a:lstStyle/>
        <a:p>
          <a:endParaRPr lang="es-MX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197E16-9882-4DD2-9FDA-0697C4957767}" type="pres">
      <dgm:prSet presAssocID="{4EA260DF-1D04-44B5-8A15-E1041A5CA1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7DA479C-012D-437A-8978-DC0C613A1158}" type="pres">
      <dgm:prSet presAssocID="{09AA2292-973A-4763-8BC0-108E88894E1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27172A-C589-4C77-852D-908A7BB63C79}" type="pres">
      <dgm:prSet presAssocID="{503F69B9-0ABC-4F20-9E74-A4BCCD9809EF}" presName="spacer" presStyleCnt="0"/>
      <dgm:spPr/>
    </dgm:pt>
    <dgm:pt modelId="{DB50849F-064F-470C-8E24-6177C6F7CB35}" type="pres">
      <dgm:prSet presAssocID="{26D8BE3A-0E20-44DC-A17B-BC406A3CE452}" presName="parentText" presStyleLbl="node1" presStyleIdx="1" presStyleCnt="3" custLinFactNeighborY="1596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E11A5C0-C42C-4D2A-A553-2DBD92715158}" type="pres">
      <dgm:prSet presAssocID="{635DFFEB-9D60-4EFE-ABA0-B147BBE4502E}" presName="spacer" presStyleCnt="0"/>
      <dgm:spPr/>
    </dgm:pt>
    <dgm:pt modelId="{B29D7D2B-B0F1-4C44-9A87-2165741C04C6}" type="pres">
      <dgm:prSet presAssocID="{686288C1-312E-438C-9240-EB0DF2D6C5B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A28C505-E022-4C4F-BD84-384A7AD2531F}" type="presOf" srcId="{686288C1-312E-438C-9240-EB0DF2D6C5B6}" destId="{B29D7D2B-B0F1-4C44-9A87-2165741C04C6}" srcOrd="0" destOrd="0" presId="urn:microsoft.com/office/officeart/2005/8/layout/vList2"/>
    <dgm:cxn modelId="{9F119FB7-F41D-4AD7-9FE1-3D283CB882A1}" srcId="{4EA260DF-1D04-44B5-8A15-E1041A5CA1CB}" destId="{686288C1-312E-438C-9240-EB0DF2D6C5B6}" srcOrd="2" destOrd="0" parTransId="{96B047BF-90AB-4ACF-988F-309E38E8920C}" sibTransId="{3BF5DB1E-848C-4D30-A4FD-055F00F52C37}"/>
    <dgm:cxn modelId="{AF9B970C-4F26-4F3D-ACD1-1BF02828E034}" srcId="{4EA260DF-1D04-44B5-8A15-E1041A5CA1CB}" destId="{26D8BE3A-0E20-44DC-A17B-BC406A3CE452}" srcOrd="1" destOrd="0" parTransId="{5EAABB59-08FF-48E2-AD4A-BECF304E4F56}" sibTransId="{635DFFEB-9D60-4EFE-ABA0-B147BBE4502E}"/>
    <dgm:cxn modelId="{8FD91DC9-3C89-489D-80C9-8A7CE29124D1}" type="presOf" srcId="{4EA260DF-1D04-44B5-8A15-E1041A5CA1CB}" destId="{9D197E16-9882-4DD2-9FDA-0697C4957767}" srcOrd="0" destOrd="0" presId="urn:microsoft.com/office/officeart/2005/8/layout/vList2"/>
    <dgm:cxn modelId="{F8F36C18-BB61-42C3-B08F-34D99A89671B}" srcId="{4EA260DF-1D04-44B5-8A15-E1041A5CA1CB}" destId="{09AA2292-973A-4763-8BC0-108E88894E10}" srcOrd="0" destOrd="0" parTransId="{6F81B1CE-C7CE-451F-BB7A-1C327E42A21E}" sibTransId="{503F69B9-0ABC-4F20-9E74-A4BCCD9809EF}"/>
    <dgm:cxn modelId="{394F7750-67C1-4B0F-A576-1EA5C49CBAED}" type="presOf" srcId="{26D8BE3A-0E20-44DC-A17B-BC406A3CE452}" destId="{DB50849F-064F-470C-8E24-6177C6F7CB35}" srcOrd="0" destOrd="0" presId="urn:microsoft.com/office/officeart/2005/8/layout/vList2"/>
    <dgm:cxn modelId="{E53E016C-7C3A-4645-8F8A-ED5FDF8C1926}" type="presOf" srcId="{09AA2292-973A-4763-8BC0-108E88894E10}" destId="{87DA479C-012D-437A-8978-DC0C613A1158}" srcOrd="0" destOrd="0" presId="urn:microsoft.com/office/officeart/2005/8/layout/vList2"/>
    <dgm:cxn modelId="{8D0F08E5-E608-47AC-8929-BE1AC94F2561}" type="presParOf" srcId="{9D197E16-9882-4DD2-9FDA-0697C4957767}" destId="{87DA479C-012D-437A-8978-DC0C613A1158}" srcOrd="0" destOrd="0" presId="urn:microsoft.com/office/officeart/2005/8/layout/vList2"/>
    <dgm:cxn modelId="{B1862DC5-07C7-48E8-9B64-35B4A5A974CD}" type="presParOf" srcId="{9D197E16-9882-4DD2-9FDA-0697C4957767}" destId="{B827172A-C589-4C77-852D-908A7BB63C79}" srcOrd="1" destOrd="0" presId="urn:microsoft.com/office/officeart/2005/8/layout/vList2"/>
    <dgm:cxn modelId="{CEBB3222-48C8-41F2-9DB9-9B411DB463AC}" type="presParOf" srcId="{9D197E16-9882-4DD2-9FDA-0697C4957767}" destId="{DB50849F-064F-470C-8E24-6177C6F7CB35}" srcOrd="2" destOrd="0" presId="urn:microsoft.com/office/officeart/2005/8/layout/vList2"/>
    <dgm:cxn modelId="{2C4319D6-FB30-4EF3-9784-AADE0135EE3C}" type="presParOf" srcId="{9D197E16-9882-4DD2-9FDA-0697C4957767}" destId="{3E11A5C0-C42C-4D2A-A553-2DBD92715158}" srcOrd="3" destOrd="0" presId="urn:microsoft.com/office/officeart/2005/8/layout/vList2"/>
    <dgm:cxn modelId="{1D2D28CC-5BB2-4A9E-890D-DFEFAAA3E5CF}" type="presParOf" srcId="{9D197E16-9882-4DD2-9FDA-0697C4957767}" destId="{B29D7D2B-B0F1-4C44-9A87-2165741C04C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5B5ED0-2F3E-4EB5-B420-DA7AF6B4A91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</dgm:pt>
    <dgm:pt modelId="{E2AD3F63-FDBD-4721-A99D-032C179A8153}">
      <dgm:prSet phldrT="[Texto]" custT="1"/>
      <dgm:spPr/>
      <dgm:t>
        <a:bodyPr/>
        <a:lstStyle/>
        <a:p>
          <a:r>
            <a:rPr lang="es-MX" sz="2000" b="1" dirty="0" smtClean="0"/>
            <a:t>RECURSOS ESTATALES $ </a:t>
          </a:r>
          <a:r>
            <a:rPr lang="es-MX" sz="2000" b="1" dirty="0" smtClean="0"/>
            <a:t>295, 978, 000.00</a:t>
          </a:r>
          <a:endParaRPr lang="es-MX" sz="2000" b="1" dirty="0"/>
        </a:p>
      </dgm:t>
    </dgm:pt>
    <dgm:pt modelId="{E0220F73-811A-4AAC-8479-10AD48C225C8}" type="parTrans" cxnId="{510AAEB5-9B51-415E-9CB3-780050D45F03}">
      <dgm:prSet/>
      <dgm:spPr/>
      <dgm:t>
        <a:bodyPr/>
        <a:lstStyle/>
        <a:p>
          <a:endParaRPr lang="es-MX" dirty="0"/>
        </a:p>
      </dgm:t>
    </dgm:pt>
    <dgm:pt modelId="{BA42B378-98AE-43EC-944C-E04516A7C3C6}" type="sibTrans" cxnId="{510AAEB5-9B51-415E-9CB3-780050D45F03}">
      <dgm:prSet/>
      <dgm:spPr/>
      <dgm:t>
        <a:bodyPr/>
        <a:lstStyle/>
        <a:p>
          <a:endParaRPr lang="es-MX" dirty="0"/>
        </a:p>
      </dgm:t>
    </dgm:pt>
    <dgm:pt modelId="{24075F9C-B829-4E97-BA9C-54DF65E122CE}">
      <dgm:prSet phldrT="[Texto]" custT="1"/>
      <dgm:spPr/>
      <dgm:t>
        <a:bodyPr/>
        <a:lstStyle/>
        <a:p>
          <a:r>
            <a:rPr lang="es-MX" sz="2000" b="1" dirty="0" smtClean="0"/>
            <a:t>INGRESOS PROPIOS $ </a:t>
          </a:r>
          <a:r>
            <a:rPr lang="es-MX" sz="2000" b="1" dirty="0" smtClean="0"/>
            <a:t>323, 609, 477.00</a:t>
          </a:r>
          <a:endParaRPr lang="es-MX" sz="2000" b="1" dirty="0"/>
        </a:p>
      </dgm:t>
    </dgm:pt>
    <dgm:pt modelId="{F9E169AE-EB45-4091-BBB6-BB6AE918484A}" type="parTrans" cxnId="{BB86FA53-4110-45A1-B967-AD45553C45FE}">
      <dgm:prSet/>
      <dgm:spPr/>
      <dgm:t>
        <a:bodyPr/>
        <a:lstStyle/>
        <a:p>
          <a:endParaRPr lang="es-MX" dirty="0"/>
        </a:p>
      </dgm:t>
    </dgm:pt>
    <dgm:pt modelId="{23D1FCEC-46F8-48FD-ADBA-F0510E1A6BBA}" type="sibTrans" cxnId="{BB86FA53-4110-45A1-B967-AD45553C45FE}">
      <dgm:prSet/>
      <dgm:spPr/>
      <dgm:t>
        <a:bodyPr/>
        <a:lstStyle/>
        <a:p>
          <a:endParaRPr lang="es-MX" dirty="0"/>
        </a:p>
      </dgm:t>
    </dgm:pt>
    <dgm:pt modelId="{B27DF43A-0C0B-4AEC-9CAB-BF6D3375B525}">
      <dgm:prSet phldrT="[Texto]" custT="1"/>
      <dgm:spPr/>
      <dgm:t>
        <a:bodyPr/>
        <a:lstStyle/>
        <a:p>
          <a:r>
            <a:rPr lang="es-MX" sz="2000" b="1" dirty="0" smtClean="0"/>
            <a:t>RECURSOS FEDERALES $ </a:t>
          </a:r>
          <a:r>
            <a:rPr lang="es-MX" sz="2000" b="1" dirty="0" smtClean="0"/>
            <a:t>728, 056, 923.00</a:t>
          </a:r>
          <a:endParaRPr lang="es-MX" sz="2000" b="1" dirty="0"/>
        </a:p>
      </dgm:t>
    </dgm:pt>
    <dgm:pt modelId="{70AF4161-88D0-4FB0-96DA-23D3B777E87E}" type="sibTrans" cxnId="{3DD65DC1-2240-40DD-B50E-0049C668608C}">
      <dgm:prSet/>
      <dgm:spPr/>
      <dgm:t>
        <a:bodyPr/>
        <a:lstStyle/>
        <a:p>
          <a:endParaRPr lang="es-MX" dirty="0"/>
        </a:p>
      </dgm:t>
    </dgm:pt>
    <dgm:pt modelId="{7B252525-5047-4479-8C5B-56D427B18B6F}" type="parTrans" cxnId="{3DD65DC1-2240-40DD-B50E-0049C668608C}">
      <dgm:prSet/>
      <dgm:spPr/>
      <dgm:t>
        <a:bodyPr/>
        <a:lstStyle/>
        <a:p>
          <a:endParaRPr lang="es-MX" dirty="0"/>
        </a:p>
      </dgm:t>
    </dgm:pt>
    <dgm:pt modelId="{B3986DFF-184B-405C-ACF6-1A0A1928B206}" type="pres">
      <dgm:prSet presAssocID="{4B5B5ED0-2F3E-4EB5-B420-DA7AF6B4A918}" presName="Name0" presStyleCnt="0">
        <dgm:presLayoutVars>
          <dgm:chMax val="7"/>
          <dgm:chPref val="7"/>
          <dgm:dir/>
        </dgm:presLayoutVars>
      </dgm:prSet>
      <dgm:spPr/>
    </dgm:pt>
    <dgm:pt modelId="{2022EF08-0A05-445D-9507-252F63693C7D}" type="pres">
      <dgm:prSet presAssocID="{4B5B5ED0-2F3E-4EB5-B420-DA7AF6B4A918}" presName="Name1" presStyleCnt="0"/>
      <dgm:spPr/>
    </dgm:pt>
    <dgm:pt modelId="{F9F0B8E0-8069-4549-9657-686BE2A60F9A}" type="pres">
      <dgm:prSet presAssocID="{4B5B5ED0-2F3E-4EB5-B420-DA7AF6B4A918}" presName="cycle" presStyleCnt="0"/>
      <dgm:spPr/>
    </dgm:pt>
    <dgm:pt modelId="{59336EC0-F214-498D-BDFA-ACDFEDF178F5}" type="pres">
      <dgm:prSet presAssocID="{4B5B5ED0-2F3E-4EB5-B420-DA7AF6B4A918}" presName="srcNode" presStyleLbl="node1" presStyleIdx="0" presStyleCnt="3"/>
      <dgm:spPr/>
    </dgm:pt>
    <dgm:pt modelId="{D0339069-887B-4BAA-8EBA-C1E47FF875C7}" type="pres">
      <dgm:prSet presAssocID="{4B5B5ED0-2F3E-4EB5-B420-DA7AF6B4A918}" presName="conn" presStyleLbl="parChTrans1D2" presStyleIdx="0" presStyleCnt="1"/>
      <dgm:spPr/>
      <dgm:t>
        <a:bodyPr/>
        <a:lstStyle/>
        <a:p>
          <a:endParaRPr lang="es-MX"/>
        </a:p>
      </dgm:t>
    </dgm:pt>
    <dgm:pt modelId="{E1A5DCDF-45FB-40D3-9C33-D04D1E86FC75}" type="pres">
      <dgm:prSet presAssocID="{4B5B5ED0-2F3E-4EB5-B420-DA7AF6B4A918}" presName="extraNode" presStyleLbl="node1" presStyleIdx="0" presStyleCnt="3"/>
      <dgm:spPr/>
    </dgm:pt>
    <dgm:pt modelId="{5BF03B88-675C-4284-A713-BE1ED57AD1E9}" type="pres">
      <dgm:prSet presAssocID="{4B5B5ED0-2F3E-4EB5-B420-DA7AF6B4A918}" presName="dstNode" presStyleLbl="node1" presStyleIdx="0" presStyleCnt="3"/>
      <dgm:spPr/>
    </dgm:pt>
    <dgm:pt modelId="{F3481E9F-AC36-455A-921C-67C32F95F43A}" type="pres">
      <dgm:prSet presAssocID="{B27DF43A-0C0B-4AEC-9CAB-BF6D3375B52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CE62FCE-F978-42B2-B8FF-7B071D2C5E6D}" type="pres">
      <dgm:prSet presAssocID="{B27DF43A-0C0B-4AEC-9CAB-BF6D3375B525}" presName="accent_1" presStyleCnt="0"/>
      <dgm:spPr/>
    </dgm:pt>
    <dgm:pt modelId="{747C6BDA-493C-4A61-96B5-7CB730BDF64F}" type="pres">
      <dgm:prSet presAssocID="{B27DF43A-0C0B-4AEC-9CAB-BF6D3375B525}" presName="accentRepeatNode" presStyleLbl="solidFgAcc1" presStyleIdx="0" presStyleCnt="3"/>
      <dgm:spPr/>
    </dgm:pt>
    <dgm:pt modelId="{C9AF6B1D-A61F-49EB-9EBD-7EF70B6453FD}" type="pres">
      <dgm:prSet presAssocID="{E2AD3F63-FDBD-4721-A99D-032C179A815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7965B7-BBAE-4412-A770-63DE326877FE}" type="pres">
      <dgm:prSet presAssocID="{E2AD3F63-FDBD-4721-A99D-032C179A8153}" presName="accent_2" presStyleCnt="0"/>
      <dgm:spPr/>
    </dgm:pt>
    <dgm:pt modelId="{64B71960-F7CA-46C9-81EF-445B62BCAE3F}" type="pres">
      <dgm:prSet presAssocID="{E2AD3F63-FDBD-4721-A99D-032C179A8153}" presName="accentRepeatNode" presStyleLbl="solidFgAcc1" presStyleIdx="1" presStyleCnt="3"/>
      <dgm:spPr/>
    </dgm:pt>
    <dgm:pt modelId="{B56C61D7-2853-40F8-8C25-7B9EA7B86F78}" type="pres">
      <dgm:prSet presAssocID="{24075F9C-B829-4E97-BA9C-54DF65E122C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98A2E2D-0EE7-4899-9B98-AB94D13E43D8}" type="pres">
      <dgm:prSet presAssocID="{24075F9C-B829-4E97-BA9C-54DF65E122CE}" presName="accent_3" presStyleCnt="0"/>
      <dgm:spPr/>
    </dgm:pt>
    <dgm:pt modelId="{BA469C18-0C62-484E-A532-6999AD4F20F5}" type="pres">
      <dgm:prSet presAssocID="{24075F9C-B829-4E97-BA9C-54DF65E122CE}" presName="accentRepeatNode" presStyleLbl="solidFgAcc1" presStyleIdx="2" presStyleCnt="3"/>
      <dgm:spPr/>
    </dgm:pt>
  </dgm:ptLst>
  <dgm:cxnLst>
    <dgm:cxn modelId="{9689292E-878F-4734-B302-511A1B866E04}" type="presOf" srcId="{E2AD3F63-FDBD-4721-A99D-032C179A8153}" destId="{C9AF6B1D-A61F-49EB-9EBD-7EF70B6453FD}" srcOrd="0" destOrd="0" presId="urn:microsoft.com/office/officeart/2008/layout/VerticalCurvedList"/>
    <dgm:cxn modelId="{BB86FA53-4110-45A1-B967-AD45553C45FE}" srcId="{4B5B5ED0-2F3E-4EB5-B420-DA7AF6B4A918}" destId="{24075F9C-B829-4E97-BA9C-54DF65E122CE}" srcOrd="2" destOrd="0" parTransId="{F9E169AE-EB45-4091-BBB6-BB6AE918484A}" sibTransId="{23D1FCEC-46F8-48FD-ADBA-F0510E1A6BBA}"/>
    <dgm:cxn modelId="{510AAEB5-9B51-415E-9CB3-780050D45F03}" srcId="{4B5B5ED0-2F3E-4EB5-B420-DA7AF6B4A918}" destId="{E2AD3F63-FDBD-4721-A99D-032C179A8153}" srcOrd="1" destOrd="0" parTransId="{E0220F73-811A-4AAC-8479-10AD48C225C8}" sibTransId="{BA42B378-98AE-43EC-944C-E04516A7C3C6}"/>
    <dgm:cxn modelId="{11C009D8-5100-4919-8B92-59F82606570D}" type="presOf" srcId="{4B5B5ED0-2F3E-4EB5-B420-DA7AF6B4A918}" destId="{B3986DFF-184B-405C-ACF6-1A0A1928B206}" srcOrd="0" destOrd="0" presId="urn:microsoft.com/office/officeart/2008/layout/VerticalCurvedList"/>
    <dgm:cxn modelId="{F4B873D4-F834-4A26-A6A3-BE45C85FB158}" type="presOf" srcId="{70AF4161-88D0-4FB0-96DA-23D3B777E87E}" destId="{D0339069-887B-4BAA-8EBA-C1E47FF875C7}" srcOrd="0" destOrd="0" presId="urn:microsoft.com/office/officeart/2008/layout/VerticalCurvedList"/>
    <dgm:cxn modelId="{23790066-66A6-44AF-8AD2-AA94992B13F3}" type="presOf" srcId="{24075F9C-B829-4E97-BA9C-54DF65E122CE}" destId="{B56C61D7-2853-40F8-8C25-7B9EA7B86F78}" srcOrd="0" destOrd="0" presId="urn:microsoft.com/office/officeart/2008/layout/VerticalCurvedList"/>
    <dgm:cxn modelId="{3DD65DC1-2240-40DD-B50E-0049C668608C}" srcId="{4B5B5ED0-2F3E-4EB5-B420-DA7AF6B4A918}" destId="{B27DF43A-0C0B-4AEC-9CAB-BF6D3375B525}" srcOrd="0" destOrd="0" parTransId="{7B252525-5047-4479-8C5B-56D427B18B6F}" sibTransId="{70AF4161-88D0-4FB0-96DA-23D3B777E87E}"/>
    <dgm:cxn modelId="{F5AD85A8-2750-4970-9504-07EA1694C424}" type="presOf" srcId="{B27DF43A-0C0B-4AEC-9CAB-BF6D3375B525}" destId="{F3481E9F-AC36-455A-921C-67C32F95F43A}" srcOrd="0" destOrd="0" presId="urn:microsoft.com/office/officeart/2008/layout/VerticalCurvedList"/>
    <dgm:cxn modelId="{67B27BFA-D60B-4BF5-A5F5-6972CE63B26E}" type="presParOf" srcId="{B3986DFF-184B-405C-ACF6-1A0A1928B206}" destId="{2022EF08-0A05-445D-9507-252F63693C7D}" srcOrd="0" destOrd="0" presId="urn:microsoft.com/office/officeart/2008/layout/VerticalCurvedList"/>
    <dgm:cxn modelId="{5E537D37-C083-40B9-AD15-9CD5957F1250}" type="presParOf" srcId="{2022EF08-0A05-445D-9507-252F63693C7D}" destId="{F9F0B8E0-8069-4549-9657-686BE2A60F9A}" srcOrd="0" destOrd="0" presId="urn:microsoft.com/office/officeart/2008/layout/VerticalCurvedList"/>
    <dgm:cxn modelId="{D5A071D1-41AD-4AD9-B457-28C05AA9D64C}" type="presParOf" srcId="{F9F0B8E0-8069-4549-9657-686BE2A60F9A}" destId="{59336EC0-F214-498D-BDFA-ACDFEDF178F5}" srcOrd="0" destOrd="0" presId="urn:microsoft.com/office/officeart/2008/layout/VerticalCurvedList"/>
    <dgm:cxn modelId="{E0820E86-E6AE-4C65-9A18-30BA9D427AC5}" type="presParOf" srcId="{F9F0B8E0-8069-4549-9657-686BE2A60F9A}" destId="{D0339069-887B-4BAA-8EBA-C1E47FF875C7}" srcOrd="1" destOrd="0" presId="urn:microsoft.com/office/officeart/2008/layout/VerticalCurvedList"/>
    <dgm:cxn modelId="{8AE789E0-86D6-4D32-90DD-383BC19CEEF2}" type="presParOf" srcId="{F9F0B8E0-8069-4549-9657-686BE2A60F9A}" destId="{E1A5DCDF-45FB-40D3-9C33-D04D1E86FC75}" srcOrd="2" destOrd="0" presId="urn:microsoft.com/office/officeart/2008/layout/VerticalCurvedList"/>
    <dgm:cxn modelId="{E858FDDB-FA22-43E3-AD2F-13FE8442A1F6}" type="presParOf" srcId="{F9F0B8E0-8069-4549-9657-686BE2A60F9A}" destId="{5BF03B88-675C-4284-A713-BE1ED57AD1E9}" srcOrd="3" destOrd="0" presId="urn:microsoft.com/office/officeart/2008/layout/VerticalCurvedList"/>
    <dgm:cxn modelId="{A7A664E6-479D-47B9-9BA7-3AC74D695E4C}" type="presParOf" srcId="{2022EF08-0A05-445D-9507-252F63693C7D}" destId="{F3481E9F-AC36-455A-921C-67C32F95F43A}" srcOrd="1" destOrd="0" presId="urn:microsoft.com/office/officeart/2008/layout/VerticalCurvedList"/>
    <dgm:cxn modelId="{2CA38B4C-F7F3-4949-BBA1-F1E727E6D520}" type="presParOf" srcId="{2022EF08-0A05-445D-9507-252F63693C7D}" destId="{CCE62FCE-F978-42B2-B8FF-7B071D2C5E6D}" srcOrd="2" destOrd="0" presId="urn:microsoft.com/office/officeart/2008/layout/VerticalCurvedList"/>
    <dgm:cxn modelId="{217DBD7E-1FE4-4496-89DE-6527217368DD}" type="presParOf" srcId="{CCE62FCE-F978-42B2-B8FF-7B071D2C5E6D}" destId="{747C6BDA-493C-4A61-96B5-7CB730BDF64F}" srcOrd="0" destOrd="0" presId="urn:microsoft.com/office/officeart/2008/layout/VerticalCurvedList"/>
    <dgm:cxn modelId="{A741CEEF-4A9E-4A4D-8252-E251F8C4135E}" type="presParOf" srcId="{2022EF08-0A05-445D-9507-252F63693C7D}" destId="{C9AF6B1D-A61F-49EB-9EBD-7EF70B6453FD}" srcOrd="3" destOrd="0" presId="urn:microsoft.com/office/officeart/2008/layout/VerticalCurvedList"/>
    <dgm:cxn modelId="{FEAAB6E2-6956-46A0-ACEF-CBB5581317D2}" type="presParOf" srcId="{2022EF08-0A05-445D-9507-252F63693C7D}" destId="{EF7965B7-BBAE-4412-A770-63DE326877FE}" srcOrd="4" destOrd="0" presId="urn:microsoft.com/office/officeart/2008/layout/VerticalCurvedList"/>
    <dgm:cxn modelId="{1E532D15-142E-4C7B-82F9-1160BBEFB1EB}" type="presParOf" srcId="{EF7965B7-BBAE-4412-A770-63DE326877FE}" destId="{64B71960-F7CA-46C9-81EF-445B62BCAE3F}" srcOrd="0" destOrd="0" presId="urn:microsoft.com/office/officeart/2008/layout/VerticalCurvedList"/>
    <dgm:cxn modelId="{97EF9380-BC3F-45EC-902A-EB40029EC7EB}" type="presParOf" srcId="{2022EF08-0A05-445D-9507-252F63693C7D}" destId="{B56C61D7-2853-40F8-8C25-7B9EA7B86F78}" srcOrd="5" destOrd="0" presId="urn:microsoft.com/office/officeart/2008/layout/VerticalCurvedList"/>
    <dgm:cxn modelId="{3750FDFF-7F6D-4F98-8FA9-93F032F4E20D}" type="presParOf" srcId="{2022EF08-0A05-445D-9507-252F63693C7D}" destId="{D98A2E2D-0EE7-4899-9B98-AB94D13E43D8}" srcOrd="6" destOrd="0" presId="urn:microsoft.com/office/officeart/2008/layout/VerticalCurvedList"/>
    <dgm:cxn modelId="{446C4FE9-9A5F-4F0B-88F3-B75C21D8B25E}" type="presParOf" srcId="{D98A2E2D-0EE7-4899-9B98-AB94D13E43D8}" destId="{BA469C18-0C62-484E-A532-6999AD4F20F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7072D7-0882-46D4-8649-91A96BBBA591}">
      <dsp:nvSpPr>
        <dsp:cNvPr id="0" name=""/>
        <dsp:cNvSpPr/>
      </dsp:nvSpPr>
      <dsp:spPr>
        <a:xfrm>
          <a:off x="3580205" y="1467"/>
          <a:ext cx="1313564" cy="983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PLANEACIÓN</a:t>
          </a:r>
          <a:endParaRPr lang="es-MX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80205" y="1467"/>
        <a:ext cx="1313564" cy="983243"/>
      </dsp:txXfrm>
    </dsp:sp>
    <dsp:sp modelId="{0DFFC7EB-30F5-4B15-8887-5247B8ED7416}">
      <dsp:nvSpPr>
        <dsp:cNvPr id="0" name=""/>
        <dsp:cNvSpPr/>
      </dsp:nvSpPr>
      <dsp:spPr>
        <a:xfrm>
          <a:off x="669945" y="53366"/>
          <a:ext cx="5101062" cy="5101062"/>
        </a:xfrm>
        <a:prstGeom prst="circularArrow">
          <a:avLst>
            <a:gd name="adj1" fmla="val 3759"/>
            <a:gd name="adj2" fmla="val 234495"/>
            <a:gd name="adj3" fmla="val 19828449"/>
            <a:gd name="adj4" fmla="val 18934769"/>
            <a:gd name="adj5" fmla="val 438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65B4A6-0A1E-4FE5-B0C6-F0B2B4C7B8D8}">
      <dsp:nvSpPr>
        <dsp:cNvPr id="0" name=""/>
        <dsp:cNvSpPr/>
      </dsp:nvSpPr>
      <dsp:spPr>
        <a:xfrm>
          <a:off x="4684124" y="1590949"/>
          <a:ext cx="1640866" cy="983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PROGRAMACIÓN</a:t>
          </a:r>
          <a:endParaRPr lang="es-MX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84124" y="1590949"/>
        <a:ext cx="1640866" cy="983243"/>
      </dsp:txXfrm>
    </dsp:sp>
    <dsp:sp modelId="{7CE8D102-9B86-434C-96FF-7EED7D62BCDD}">
      <dsp:nvSpPr>
        <dsp:cNvPr id="0" name=""/>
        <dsp:cNvSpPr/>
      </dsp:nvSpPr>
      <dsp:spPr>
        <a:xfrm>
          <a:off x="669945" y="53366"/>
          <a:ext cx="5101062" cy="5101062"/>
        </a:xfrm>
        <a:prstGeom prst="circularArrow">
          <a:avLst>
            <a:gd name="adj1" fmla="val 3759"/>
            <a:gd name="adj2" fmla="val 234495"/>
            <a:gd name="adj3" fmla="val 1231557"/>
            <a:gd name="adj4" fmla="val 21556412"/>
            <a:gd name="adj5" fmla="val 4385"/>
          </a:avLst>
        </a:prstGeom>
        <a:solidFill>
          <a:schemeClr val="accent4">
            <a:hueOff val="1732616"/>
            <a:satOff val="-7995"/>
            <a:lumOff val="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FF974-A953-4A59-8CD1-F367B968F98D}">
      <dsp:nvSpPr>
        <dsp:cNvPr id="0" name=""/>
        <dsp:cNvSpPr/>
      </dsp:nvSpPr>
      <dsp:spPr>
        <a:xfrm>
          <a:off x="4003282" y="3573000"/>
          <a:ext cx="2097770" cy="983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PRESUPUESTACIÓN</a:t>
          </a:r>
          <a:endParaRPr lang="es-MX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03282" y="3573000"/>
        <a:ext cx="2097770" cy="983243"/>
      </dsp:txXfrm>
    </dsp:sp>
    <dsp:sp modelId="{B6123D90-1EDC-4D5A-9149-7FF7E6F026C3}">
      <dsp:nvSpPr>
        <dsp:cNvPr id="0" name=""/>
        <dsp:cNvSpPr/>
      </dsp:nvSpPr>
      <dsp:spPr>
        <a:xfrm>
          <a:off x="669945" y="53366"/>
          <a:ext cx="5101062" cy="5101062"/>
        </a:xfrm>
        <a:prstGeom prst="circularArrow">
          <a:avLst>
            <a:gd name="adj1" fmla="val 3759"/>
            <a:gd name="adj2" fmla="val 234495"/>
            <a:gd name="adj3" fmla="val 4438720"/>
            <a:gd name="adj4" fmla="val 3386551"/>
            <a:gd name="adj5" fmla="val 4385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F6C32-A7F3-44AB-B93C-EF0F5A8556CF}">
      <dsp:nvSpPr>
        <dsp:cNvPr id="0" name=""/>
        <dsp:cNvSpPr/>
      </dsp:nvSpPr>
      <dsp:spPr>
        <a:xfrm>
          <a:off x="2728854" y="4455096"/>
          <a:ext cx="983243" cy="983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EJERCICIO</a:t>
          </a:r>
          <a:endParaRPr lang="es-MX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28854" y="4455096"/>
        <a:ext cx="983243" cy="983243"/>
      </dsp:txXfrm>
    </dsp:sp>
    <dsp:sp modelId="{4BFB3BDE-40A9-4EE1-A3B5-A7561ECDDFDA}">
      <dsp:nvSpPr>
        <dsp:cNvPr id="0" name=""/>
        <dsp:cNvSpPr/>
      </dsp:nvSpPr>
      <dsp:spPr>
        <a:xfrm>
          <a:off x="669945" y="53366"/>
          <a:ext cx="5101062" cy="5101062"/>
        </a:xfrm>
        <a:prstGeom prst="circularArrow">
          <a:avLst>
            <a:gd name="adj1" fmla="val 3759"/>
            <a:gd name="adj2" fmla="val 234495"/>
            <a:gd name="adj3" fmla="val 7178954"/>
            <a:gd name="adj4" fmla="val 6126785"/>
            <a:gd name="adj5" fmla="val 4385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7D068-5110-4DCD-BAEC-7CFA4769BEE0}">
      <dsp:nvSpPr>
        <dsp:cNvPr id="0" name=""/>
        <dsp:cNvSpPr/>
      </dsp:nvSpPr>
      <dsp:spPr>
        <a:xfrm>
          <a:off x="686591" y="3573000"/>
          <a:ext cx="1404386" cy="983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SEGUIMIENTO</a:t>
          </a:r>
          <a:endParaRPr lang="es-MX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6591" y="3573000"/>
        <a:ext cx="1404386" cy="983243"/>
      </dsp:txXfrm>
    </dsp:sp>
    <dsp:sp modelId="{CFC0808C-A36E-4F2D-931A-C6BEFC6A6A7D}">
      <dsp:nvSpPr>
        <dsp:cNvPr id="0" name=""/>
        <dsp:cNvSpPr/>
      </dsp:nvSpPr>
      <dsp:spPr>
        <a:xfrm>
          <a:off x="669945" y="53366"/>
          <a:ext cx="5101062" cy="5101062"/>
        </a:xfrm>
        <a:prstGeom prst="circularArrow">
          <a:avLst>
            <a:gd name="adj1" fmla="val 3759"/>
            <a:gd name="adj2" fmla="val 234495"/>
            <a:gd name="adj3" fmla="val 10609093"/>
            <a:gd name="adj4" fmla="val 9333948"/>
            <a:gd name="adj5" fmla="val 4385"/>
          </a:avLst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56798E-28B3-4D2C-B62D-83CC2B4E426E}">
      <dsp:nvSpPr>
        <dsp:cNvPr id="0" name=""/>
        <dsp:cNvSpPr/>
      </dsp:nvSpPr>
      <dsp:spPr>
        <a:xfrm>
          <a:off x="298967" y="1590949"/>
          <a:ext cx="1274854" cy="983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EVALUACIÓN</a:t>
          </a:r>
          <a:endParaRPr lang="es-MX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8967" y="1590949"/>
        <a:ext cx="1274854" cy="983243"/>
      </dsp:txXfrm>
    </dsp:sp>
    <dsp:sp modelId="{09414FD1-0F5B-4DA8-A57A-664FCCBFF706}">
      <dsp:nvSpPr>
        <dsp:cNvPr id="0" name=""/>
        <dsp:cNvSpPr/>
      </dsp:nvSpPr>
      <dsp:spPr>
        <a:xfrm>
          <a:off x="705095" y="-23463"/>
          <a:ext cx="5101062" cy="5101062"/>
        </a:xfrm>
        <a:prstGeom prst="circularArrow">
          <a:avLst>
            <a:gd name="adj1" fmla="val 3759"/>
            <a:gd name="adj2" fmla="val 234495"/>
            <a:gd name="adj3" fmla="val 13046256"/>
            <a:gd name="adj4" fmla="val 12213074"/>
            <a:gd name="adj5" fmla="val 4385"/>
          </a:avLst>
        </a:prstGeom>
        <a:solidFill>
          <a:schemeClr val="accent4">
            <a:hueOff val="8663078"/>
            <a:satOff val="-39973"/>
            <a:lumOff val="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138FB-4F7F-4175-B178-4D2C284430FB}">
      <dsp:nvSpPr>
        <dsp:cNvPr id="0" name=""/>
        <dsp:cNvSpPr/>
      </dsp:nvSpPr>
      <dsp:spPr>
        <a:xfrm>
          <a:off x="1496787" y="1460"/>
          <a:ext cx="1298353" cy="983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RENDICIÓN DE CUENTAS</a:t>
          </a:r>
          <a:endParaRPr lang="es-MX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96787" y="1460"/>
        <a:ext cx="1298353" cy="983243"/>
      </dsp:txXfrm>
    </dsp:sp>
    <dsp:sp modelId="{BA10FC50-78DC-4213-BB90-D7CFCAE8B4A9}">
      <dsp:nvSpPr>
        <dsp:cNvPr id="0" name=""/>
        <dsp:cNvSpPr/>
      </dsp:nvSpPr>
      <dsp:spPr>
        <a:xfrm>
          <a:off x="592940" y="40082"/>
          <a:ext cx="5101062" cy="5101062"/>
        </a:xfrm>
        <a:prstGeom prst="circularArrow">
          <a:avLst>
            <a:gd name="adj1" fmla="val 3759"/>
            <a:gd name="adj2" fmla="val 234495"/>
            <a:gd name="adj3" fmla="val 16610120"/>
            <a:gd name="adj4" fmla="val 15686975"/>
            <a:gd name="adj5" fmla="val 4385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DA479C-012D-437A-8978-DC0C613A1158}">
      <dsp:nvSpPr>
        <dsp:cNvPr id="0" name=""/>
        <dsp:cNvSpPr/>
      </dsp:nvSpPr>
      <dsp:spPr>
        <a:xfrm>
          <a:off x="0" y="2786"/>
          <a:ext cx="5263341" cy="1085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INGRESOS POR VENTAS DE BIENES Y SERVICIOS</a:t>
          </a:r>
          <a:endParaRPr lang="es-MX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786"/>
        <a:ext cx="5263341" cy="1085760"/>
      </dsp:txXfrm>
    </dsp:sp>
    <dsp:sp modelId="{DB50849F-064F-470C-8E24-6177C6F7CB35}">
      <dsp:nvSpPr>
        <dsp:cNvPr id="0" name=""/>
        <dsp:cNvSpPr/>
      </dsp:nvSpPr>
      <dsp:spPr>
        <a:xfrm>
          <a:off x="0" y="1282252"/>
          <a:ext cx="5263341" cy="1085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PARTICIPACIONES Y APORTACIONES</a:t>
          </a:r>
          <a:endParaRPr lang="es-MX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282252"/>
        <a:ext cx="5263341" cy="1085760"/>
      </dsp:txXfrm>
    </dsp:sp>
    <dsp:sp modelId="{B29D7D2B-B0F1-4C44-9A87-2165741C04C6}">
      <dsp:nvSpPr>
        <dsp:cNvPr id="0" name=""/>
        <dsp:cNvSpPr/>
      </dsp:nvSpPr>
      <dsp:spPr>
        <a:xfrm>
          <a:off x="0" y="2508386"/>
          <a:ext cx="5263341" cy="10857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TRANSFERENCIAS, ASIGNACIONES, SUBSIDIOS Y </a:t>
          </a:r>
          <a:r>
            <a:rPr lang="es-MX" sz="1200" b="1" kern="1200" smtClean="0">
              <a:latin typeface="Arial" panose="020B0604020202020204" pitchFamily="34" charset="0"/>
              <a:cs typeface="Arial" panose="020B0604020202020204" pitchFamily="34" charset="0"/>
            </a:rPr>
            <a:t>OTRAS AYUDAS</a:t>
          </a:r>
          <a:endParaRPr lang="es-MX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508386"/>
        <a:ext cx="5263341" cy="10857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339069-887B-4BAA-8EBA-C1E47FF875C7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81E9F-AC36-455A-921C-67C32F95F43A}">
      <dsp:nvSpPr>
        <dsp:cNvPr id="0" name=""/>
        <dsp:cNvSpPr/>
      </dsp:nvSpPr>
      <dsp:spPr>
        <a:xfrm>
          <a:off x="564979" y="406400"/>
          <a:ext cx="7533233" cy="812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RECURSOS FEDERALES $ </a:t>
          </a:r>
          <a:r>
            <a:rPr lang="es-MX" sz="2000" b="1" kern="1200" dirty="0" smtClean="0"/>
            <a:t>728, 056, 923.00</a:t>
          </a:r>
          <a:endParaRPr lang="es-MX" sz="2000" b="1" kern="1200" dirty="0"/>
        </a:p>
      </dsp:txBody>
      <dsp:txXfrm>
        <a:off x="564979" y="406400"/>
        <a:ext cx="7533233" cy="812800"/>
      </dsp:txXfrm>
    </dsp:sp>
    <dsp:sp modelId="{747C6BDA-493C-4A61-96B5-7CB730BDF64F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F6B1D-A61F-49EB-9EBD-7EF70B6453FD}">
      <dsp:nvSpPr>
        <dsp:cNvPr id="0" name=""/>
        <dsp:cNvSpPr/>
      </dsp:nvSpPr>
      <dsp:spPr>
        <a:xfrm>
          <a:off x="860432" y="1625599"/>
          <a:ext cx="7237780" cy="812800"/>
        </a:xfrm>
        <a:prstGeom prst="rect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RECURSOS ESTATALES $ </a:t>
          </a:r>
          <a:r>
            <a:rPr lang="es-MX" sz="2000" b="1" kern="1200" dirty="0" smtClean="0"/>
            <a:t>295, 978, 000.00</a:t>
          </a:r>
          <a:endParaRPr lang="es-MX" sz="2000" b="1" kern="1200" dirty="0"/>
        </a:p>
      </dsp:txBody>
      <dsp:txXfrm>
        <a:off x="860432" y="1625599"/>
        <a:ext cx="7237780" cy="812800"/>
      </dsp:txXfrm>
    </dsp:sp>
    <dsp:sp modelId="{64B71960-F7CA-46C9-81EF-445B62BCAE3F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6C61D7-2853-40F8-8C25-7B9EA7B86F78}">
      <dsp:nvSpPr>
        <dsp:cNvPr id="0" name=""/>
        <dsp:cNvSpPr/>
      </dsp:nvSpPr>
      <dsp:spPr>
        <a:xfrm>
          <a:off x="564979" y="2844800"/>
          <a:ext cx="7533233" cy="812800"/>
        </a:xfrm>
        <a:prstGeom prst="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INGRESOS PROPIOS $ </a:t>
          </a:r>
          <a:r>
            <a:rPr lang="es-MX" sz="2000" b="1" kern="1200" dirty="0" smtClean="0"/>
            <a:t>323, 609, 477.00</a:t>
          </a:r>
          <a:endParaRPr lang="es-MX" sz="2000" b="1" kern="1200" dirty="0"/>
        </a:p>
      </dsp:txBody>
      <dsp:txXfrm>
        <a:off x="564979" y="2844800"/>
        <a:ext cx="7533233" cy="812800"/>
      </dsp:txXfrm>
    </dsp:sp>
    <dsp:sp modelId="{BA469C18-0C62-484E-A532-6999AD4F20F5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MX" smtClean="0"/>
              <a:t>Presupuesto Ciudadano 2015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0DD17-21D5-477E-99DE-73735DAE386A}" type="datetimeFigureOut">
              <a:rPr lang="es-MX" smtClean="0"/>
              <a:pPr/>
              <a:t>02/12/2015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F0FDF-CB25-40CD-89EF-EAC1EDFC226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4677579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MX" smtClean="0"/>
              <a:t>Presupuesto Ciudadano 2015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0DFAB-F362-4D0F-A817-B03FFB0E9563}" type="datetimeFigureOut">
              <a:rPr lang="es-MX" smtClean="0"/>
              <a:pPr/>
              <a:t>02/12/2015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8CFE0-6F08-423F-A95E-FE276556A9D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590166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CFE0-6F08-423F-A95E-FE276556A9D4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586900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CFE0-6F08-423F-A95E-FE276556A9D4}" type="slidenum">
              <a:rPr lang="es-MX" smtClean="0"/>
              <a:pPr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065951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CFE0-6F08-423F-A95E-FE276556A9D4}" type="slidenum">
              <a:rPr lang="es-MX" smtClean="0"/>
              <a:pPr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977340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CFE0-6F08-423F-A95E-FE276556A9D4}" type="slidenum">
              <a:rPr lang="es-MX" smtClean="0"/>
              <a:pPr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635598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CFE0-6F08-423F-A95E-FE276556A9D4}" type="slidenum">
              <a:rPr lang="es-MX" smtClean="0"/>
              <a:pPr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723810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CFE0-6F08-423F-A95E-FE276556A9D4}" type="slidenum">
              <a:rPr lang="es-MX" smtClean="0"/>
              <a:pPr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72461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CFE0-6F08-423F-A95E-FE276556A9D4}" type="slidenum">
              <a:rPr lang="es-MX" smtClean="0"/>
              <a:pPr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319482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CFE0-6F08-423F-A95E-FE276556A9D4}" type="slidenum">
              <a:rPr lang="es-MX" smtClean="0"/>
              <a:pPr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062587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CFE0-6F08-423F-A95E-FE276556A9D4}" type="slidenum">
              <a:rPr lang="es-MX" smtClean="0"/>
              <a:pPr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734973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CFE0-6F08-423F-A95E-FE276556A9D4}" type="slidenum">
              <a:rPr lang="es-MX" smtClean="0"/>
              <a:pPr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87207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CFE0-6F08-423F-A95E-FE276556A9D4}" type="slidenum">
              <a:rPr lang="es-MX" smtClean="0"/>
              <a:pPr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847104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CFE0-6F08-423F-A95E-FE276556A9D4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892467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CFE0-6F08-423F-A95E-FE276556A9D4}" type="slidenum">
              <a:rPr lang="es-MX" smtClean="0"/>
              <a:pPr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1719507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CFE0-6F08-423F-A95E-FE276556A9D4}" type="slidenum">
              <a:rPr lang="es-MX" smtClean="0"/>
              <a:pPr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3224787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CFE0-6F08-423F-A95E-FE276556A9D4}" type="slidenum">
              <a:rPr lang="es-MX" smtClean="0"/>
              <a:pPr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5460907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CFE0-6F08-423F-A95E-FE276556A9D4}" type="slidenum">
              <a:rPr lang="es-MX" smtClean="0"/>
              <a:pPr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81662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CFE0-6F08-423F-A95E-FE276556A9D4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292001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CFE0-6F08-423F-A95E-FE276556A9D4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024387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CFE0-6F08-423F-A95E-FE276556A9D4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971869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CFE0-6F08-423F-A95E-FE276556A9D4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796467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CFE0-6F08-423F-A95E-FE276556A9D4}" type="slidenum">
              <a:rPr lang="es-MX" smtClean="0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034329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CFE0-6F08-423F-A95E-FE276556A9D4}" type="slidenum">
              <a:rPr lang="es-MX" smtClean="0"/>
              <a:pPr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059702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8CFE0-6F08-423F-A95E-FE276556A9D4}" type="slidenum">
              <a:rPr lang="es-MX" smtClean="0"/>
              <a:pPr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178510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85646-4DD4-48B3-A36C-B51DEA68567C}" type="datetime1">
              <a:rPr lang="es-MX" smtClean="0"/>
              <a:pPr/>
              <a:t>02/12/2015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3FA-54A6-4A94-8B8E-75EB93D086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619785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0139-D268-42B7-B5EC-D67E83631FA4}" type="datetime1">
              <a:rPr lang="es-MX" smtClean="0"/>
              <a:pPr/>
              <a:t>02/12/2015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3FA-54A6-4A94-8B8E-75EB93D086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9796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1C3A-50CA-4017-92DA-D180390BCD5A}" type="datetime1">
              <a:rPr lang="es-MX" smtClean="0"/>
              <a:pPr/>
              <a:t>02/12/2015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3FA-54A6-4A94-8B8E-75EB93D086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80681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C856-81AA-4C2E-BF96-49372C554BEC}" type="datetime1">
              <a:rPr lang="es-MX" smtClean="0"/>
              <a:pPr/>
              <a:t>02/12/2015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3FA-54A6-4A94-8B8E-75EB93D086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82481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66ED-CB20-4475-9B8F-2EE4E1A38381}" type="datetime1">
              <a:rPr lang="es-MX" smtClean="0"/>
              <a:pPr/>
              <a:t>02/12/2015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3FA-54A6-4A94-8B8E-75EB93D086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12005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D83C-86CE-4CE5-86F3-13CB6C37DD5B}" type="datetime1">
              <a:rPr lang="es-MX" smtClean="0"/>
              <a:pPr/>
              <a:t>02/12/2015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3FA-54A6-4A94-8B8E-75EB93D086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16095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0F60-E7D8-4456-B7DC-D6106D2C8C8B}" type="datetime1">
              <a:rPr lang="es-MX" smtClean="0"/>
              <a:pPr/>
              <a:t>02/12/2015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3FA-54A6-4A94-8B8E-75EB93D086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26236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8E05-CE44-48FB-85D6-51AF6FD6F3B0}" type="datetime1">
              <a:rPr lang="es-MX" smtClean="0"/>
              <a:pPr/>
              <a:t>02/12/2015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3FA-54A6-4A94-8B8E-75EB93D086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70864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A541-2C39-4E69-B880-B4180289DBD5}" type="datetime1">
              <a:rPr lang="es-MX" smtClean="0"/>
              <a:pPr/>
              <a:t>02/12/2015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3FA-54A6-4A94-8B8E-75EB93D086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181660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BFCD-EF9A-4FF7-A74F-D9D8DC9F954A}" type="datetime1">
              <a:rPr lang="es-MX" smtClean="0"/>
              <a:pPr/>
              <a:t>02/12/2015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3FA-54A6-4A94-8B8E-75EB93D086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561838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6FC5-0458-4B15-AFB6-19A8A99A519D}" type="datetime1">
              <a:rPr lang="es-MX" smtClean="0"/>
              <a:pPr/>
              <a:t>02/12/2015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3FA-54A6-4A94-8B8E-75EB93D086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651674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9B7A5-5D8B-43A8-AE87-F5DA08D8D376}" type="datetime1">
              <a:rPr lang="es-MX" smtClean="0"/>
              <a:pPr/>
              <a:t>02/12/2015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643FA-54A6-4A94-8B8E-75EB93D086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7988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aa.mx/transparencia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8211" y="1872439"/>
            <a:ext cx="8135257" cy="225747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MX" sz="5333" b="1" dirty="0">
                <a:solidFill>
                  <a:schemeClr val="accent1">
                    <a:lumMod val="50000"/>
                  </a:schemeClr>
                </a:solidFill>
              </a:rPr>
              <a:t>PRESUPUESTO CIUDADANO </a:t>
            </a:r>
            <a:br>
              <a:rPr lang="es-MX" sz="5333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MX" sz="5333" b="1" dirty="0">
                <a:solidFill>
                  <a:schemeClr val="accent1">
                    <a:lumMod val="50000"/>
                  </a:schemeClr>
                </a:solidFill>
              </a:rPr>
              <a:t>2015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025" y="4338105"/>
            <a:ext cx="8639628" cy="121637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s-MX" sz="3200" b="1" dirty="0">
                <a:solidFill>
                  <a:schemeClr val="accent2">
                    <a:lumMod val="75000"/>
                  </a:schemeClr>
                </a:solidFill>
              </a:rPr>
              <a:t>UNIVERSIDAD </a:t>
            </a:r>
            <a:r>
              <a:rPr lang="es-MX" sz="3200" b="1" dirty="0" smtClean="0">
                <a:solidFill>
                  <a:schemeClr val="accent2">
                    <a:lumMod val="75000"/>
                  </a:schemeClr>
                </a:solidFill>
              </a:rPr>
              <a:t>AUTÓNOMA </a:t>
            </a:r>
            <a:r>
              <a:rPr lang="es-MX" sz="3200" b="1" dirty="0">
                <a:solidFill>
                  <a:schemeClr val="accent2">
                    <a:lumMod val="75000"/>
                  </a:schemeClr>
                </a:solidFill>
              </a:rPr>
              <a:t>DE </a:t>
            </a:r>
            <a:r>
              <a:rPr lang="es-MX" sz="3200" b="1" dirty="0" smtClean="0">
                <a:solidFill>
                  <a:schemeClr val="accent2">
                    <a:lumMod val="75000"/>
                  </a:schemeClr>
                </a:solidFill>
              </a:rPr>
              <a:t>AGUASCALIENTES</a:t>
            </a:r>
            <a:endParaRPr lang="es-MX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3FA-54A6-4A94-8B8E-75EB93D086E4}" type="slidenum">
              <a:rPr lang="es-MX" smtClean="0"/>
              <a:pPr/>
              <a:t>1</a:t>
            </a:fld>
            <a:endParaRPr lang="es-MX"/>
          </a:p>
        </p:txBody>
      </p:sp>
      <p:pic>
        <p:nvPicPr>
          <p:cNvPr id="1026" name="Picture 2" descr="http://posgrados.dgip.uaa.mx/posgrado/images/uaa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859" y="480530"/>
            <a:ext cx="1775431" cy="85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308425" y="5014761"/>
            <a:ext cx="8639628" cy="1216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s-MX" sz="3200" b="1" dirty="0" smtClean="0">
                <a:solidFill>
                  <a:schemeClr val="accent2">
                    <a:lumMod val="75000"/>
                  </a:schemeClr>
                </a:solidFill>
              </a:rPr>
              <a:t>(UAA)</a:t>
            </a:r>
            <a:endParaRPr lang="es-MX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796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56873" y="270457"/>
            <a:ext cx="8977112" cy="759854"/>
          </a:xfrm>
        </p:spPr>
        <p:txBody>
          <a:bodyPr>
            <a:noAutofit/>
          </a:bodyPr>
          <a:lstStyle/>
          <a:p>
            <a:pPr marL="514350" indent="-514350" algn="l">
              <a:lnSpc>
                <a:spcPct val="150000"/>
              </a:lnSpc>
              <a:buFont typeface="+mj-lt"/>
              <a:buAutoNum type="romanUcPeriod" startAt="5"/>
            </a:pPr>
            <a:r>
              <a:rPr lang="es-MX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¿QUE ES EL PRESUPUESTO DE EGRESOS DE LA UAA?</a:t>
            </a:r>
            <a:endParaRPr lang="es-MX" sz="2100" b="1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3FA-54A6-4A94-8B8E-75EB93D086E4}" type="slidenum">
              <a:rPr lang="es-MX" smtClean="0"/>
              <a:pPr/>
              <a:t>10</a:t>
            </a:fld>
            <a:endParaRPr lang="es-MX" dirty="0"/>
          </a:p>
        </p:txBody>
      </p:sp>
      <p:sp>
        <p:nvSpPr>
          <p:cNvPr id="9" name="Título 5"/>
          <p:cNvSpPr txBox="1">
            <a:spLocks/>
          </p:cNvSpPr>
          <p:nvPr/>
        </p:nvSpPr>
        <p:spPr>
          <a:xfrm>
            <a:off x="746975" y="1212667"/>
            <a:ext cx="7868991" cy="3062939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7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220000"/>
              </a:lnSpc>
            </a:pPr>
            <a:r>
              <a:rPr lang="es-MX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PRESUPUESTO DE EGRESOS DE LA UNIVERSIDAD AUTÓNOMA DE AGUASCALIENTES, ES EL DOCUMENTO QUE ESTABLECE EL MONTO DE LOS RECURSOS QUE REQUIERE LA INSTITUCIÓN PARA EL CUMPLIMIENTO DE SUS OBJETIVOS Y METAS EL CUAL ES APROBADO POR EL H. CONSEJO UNIVERSITARIO DE ACUERDO CON LO ESTABLECIDO EN LA LEY ORGÁNICA Y ESTATUTO DE LA MISMA.</a:t>
            </a:r>
          </a:p>
          <a:p>
            <a:pPr algn="just">
              <a:lnSpc>
                <a:spcPct val="150000"/>
              </a:lnSpc>
            </a:pP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Mostrando _MG_98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3383" y="3883573"/>
            <a:ext cx="3004567" cy="28648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redondeado 9"/>
          <p:cNvSpPr/>
          <p:nvPr/>
        </p:nvSpPr>
        <p:spPr>
          <a:xfrm>
            <a:off x="6729984" y="1"/>
            <a:ext cx="2414016" cy="35356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bg1"/>
                </a:solidFill>
              </a:rPr>
              <a:t>PRESUPUESTO CIUDADANO </a:t>
            </a:r>
            <a:r>
              <a:rPr lang="es-MX" sz="1200" b="1" dirty="0" smtClean="0">
                <a:solidFill>
                  <a:schemeClr val="bg1"/>
                </a:solidFill>
              </a:rPr>
              <a:t>2015</a:t>
            </a:r>
            <a:endParaRPr lang="es-MX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2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56873" y="379164"/>
            <a:ext cx="8977112" cy="627343"/>
          </a:xfrm>
        </p:spPr>
        <p:txBody>
          <a:bodyPr>
            <a:noAutofit/>
          </a:bodyPr>
          <a:lstStyle/>
          <a:p>
            <a:pPr marL="514350" indent="-514350" algn="l">
              <a:lnSpc>
                <a:spcPct val="150000"/>
              </a:lnSpc>
              <a:buFont typeface="+mj-lt"/>
              <a:buAutoNum type="romanUcPeriod" startAt="5"/>
            </a:pPr>
            <a:r>
              <a:rPr lang="es-MX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¿CUÁL ES SU IMPORTANCIA?</a:t>
            </a:r>
            <a:endParaRPr lang="es-MX" sz="2200" b="1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3FA-54A6-4A94-8B8E-75EB93D086E4}" type="slidenum">
              <a:rPr lang="es-MX" smtClean="0"/>
              <a:pPr/>
              <a:t>11</a:t>
            </a:fld>
            <a:endParaRPr lang="es-MX" dirty="0"/>
          </a:p>
        </p:txBody>
      </p:sp>
      <p:sp>
        <p:nvSpPr>
          <p:cNvPr id="9" name="Título 5"/>
          <p:cNvSpPr txBox="1">
            <a:spLocks/>
          </p:cNvSpPr>
          <p:nvPr/>
        </p:nvSpPr>
        <p:spPr>
          <a:xfrm>
            <a:off x="174083" y="1187196"/>
            <a:ext cx="8742692" cy="1612392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7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220000"/>
              </a:lnSpc>
            </a:pPr>
            <a:r>
              <a:rPr lang="es-MX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PERMITE IDENTIFICAR EL MONTO DE LOS RECURSOS  QUE REQUERIRAN LOS DIFERENTES ACTORES INSTITUCIONALES PARA LA REALIZACION DE SUS FUNCIONES MEDIANTE LO CUAL CONTRIBUIRÁN AL LOGRO DE LAS METAS  ESTABLECIDAS.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6729984" y="1"/>
            <a:ext cx="2414016" cy="35356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bg1"/>
                </a:solidFill>
              </a:rPr>
              <a:t>PRESUPUESTO CIUDADANO </a:t>
            </a:r>
            <a:r>
              <a:rPr lang="es-MX" sz="1200" b="1" dirty="0" smtClean="0">
                <a:solidFill>
                  <a:schemeClr val="bg1"/>
                </a:solidFill>
              </a:rPr>
              <a:t>2015</a:t>
            </a:r>
            <a:endParaRPr lang="es-MX" sz="12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Mostrando _MG_02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3015" y="3364740"/>
            <a:ext cx="4306697" cy="2869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276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291293" y="200464"/>
            <a:ext cx="4112028" cy="627643"/>
          </a:xfrm>
        </p:spPr>
        <p:txBody>
          <a:bodyPr>
            <a:noAutofit/>
          </a:bodyPr>
          <a:lstStyle/>
          <a:p>
            <a:pPr marL="514350" indent="-514350" algn="l">
              <a:lnSpc>
                <a:spcPct val="150000"/>
              </a:lnSpc>
              <a:buFont typeface="+mj-lt"/>
              <a:buAutoNum type="romanUcPeriod" startAt="6"/>
            </a:pPr>
            <a:r>
              <a:rPr lang="es-MX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2015</a:t>
            </a:r>
            <a:endParaRPr lang="es-MX" sz="2200" b="1" dirty="0">
              <a:solidFill>
                <a:schemeClr val="bg1"/>
              </a:solidFill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3FA-54A6-4A94-8B8E-75EB93D086E4}" type="slidenum">
              <a:rPr lang="es-MX" smtClean="0"/>
              <a:pPr/>
              <a:t>12</a:t>
            </a:fld>
            <a:endParaRPr lang="es-MX" dirty="0"/>
          </a:p>
        </p:txBody>
      </p:sp>
      <p:sp>
        <p:nvSpPr>
          <p:cNvPr id="9" name="Título 5"/>
          <p:cNvSpPr txBox="1">
            <a:spLocks/>
          </p:cNvSpPr>
          <p:nvPr/>
        </p:nvSpPr>
        <p:spPr>
          <a:xfrm>
            <a:off x="291292" y="745341"/>
            <a:ext cx="8224057" cy="3270611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200000"/>
              </a:lnSpc>
            </a:pPr>
            <a:r>
              <a:rPr lang="es-MX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ACUERDO CON LA LEY GENERAL DE CONTABILIDAD GUBERNAMENTAL (LGCG) , LA UNIVERSIDAD AUTÓNOMA DE AGUASCALIENTES DETERMINÓ SUS REQUERIMIENTOS DE RECURSOS DE ACUERDO CON LA CLASIFICACIÓN “TIPO DE GASTO” SIENDO ÉSTA LA SIGUIENTE:</a:t>
            </a:r>
          </a:p>
          <a:p>
            <a:pPr algn="just">
              <a:lnSpc>
                <a:spcPct val="150000"/>
              </a:lnSpc>
            </a:pPr>
            <a:endParaRPr lang="es-MX" sz="18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23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VI.I ¿EN QUE SE GASTA EL PRESUPUESTO LA UAA?</a:t>
            </a:r>
          </a:p>
          <a:p>
            <a:pPr algn="just">
              <a:lnSpc>
                <a:spcPct val="150000"/>
              </a:lnSpc>
            </a:pPr>
            <a:endParaRPr lang="es-MX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571548" y="4020521"/>
            <a:ext cx="3831772" cy="1915885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GASTO CORRIENTE</a:t>
            </a:r>
          </a:p>
          <a:p>
            <a:pPr algn="ctr"/>
            <a:endParaRPr lang="es-MX" sz="2400" b="1" dirty="0"/>
          </a:p>
          <a:p>
            <a:pPr algn="ctr"/>
            <a:r>
              <a:rPr lang="es-MX" sz="2400" b="1" dirty="0" smtClean="0"/>
              <a:t>$ 1, 340, 749, 465.00</a:t>
            </a:r>
            <a:endParaRPr lang="es-MX" sz="2400" b="1" dirty="0"/>
          </a:p>
        </p:txBody>
      </p:sp>
      <p:sp>
        <p:nvSpPr>
          <p:cNvPr id="10" name="Rectángulo redondeado 9"/>
          <p:cNvSpPr/>
          <p:nvPr/>
        </p:nvSpPr>
        <p:spPr>
          <a:xfrm>
            <a:off x="4857774" y="4020521"/>
            <a:ext cx="3831772" cy="19158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GASTO DE CAPITAL</a:t>
            </a:r>
          </a:p>
          <a:p>
            <a:pPr algn="ctr"/>
            <a:endParaRPr lang="es-MX" sz="2400" b="1" dirty="0"/>
          </a:p>
          <a:p>
            <a:pPr algn="ctr"/>
            <a:r>
              <a:rPr lang="es-MX" sz="2400" b="1" dirty="0" smtClean="0"/>
              <a:t>$ 6, 894, 935.00</a:t>
            </a:r>
            <a:endParaRPr lang="es-MX" sz="2400" b="1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6729984" y="1"/>
            <a:ext cx="2414016" cy="35356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bg1"/>
                </a:solidFill>
              </a:rPr>
              <a:t>PRESUPUESTO CIUDADANO </a:t>
            </a:r>
            <a:r>
              <a:rPr lang="es-MX" sz="1200" b="1" dirty="0" smtClean="0">
                <a:solidFill>
                  <a:schemeClr val="bg1"/>
                </a:solidFill>
              </a:rPr>
              <a:t>2015</a:t>
            </a:r>
            <a:endParaRPr lang="es-MX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420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291292" y="358677"/>
            <a:ext cx="7862108" cy="627643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s-MX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VI.I ¿EN QUE SE GASTA EL PRESUPUESTO LA UAA?</a:t>
            </a:r>
            <a:endParaRPr lang="es-MX" sz="2200" b="1" dirty="0">
              <a:solidFill>
                <a:schemeClr val="bg1"/>
              </a:solidFill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3FA-54A6-4A94-8B8E-75EB93D086E4}" type="slidenum">
              <a:rPr lang="es-MX" smtClean="0"/>
              <a:pPr/>
              <a:t>13</a:t>
            </a:fld>
            <a:endParaRPr lang="es-MX" dirty="0"/>
          </a:p>
        </p:txBody>
      </p:sp>
      <p:sp>
        <p:nvSpPr>
          <p:cNvPr id="9" name="Título 5"/>
          <p:cNvSpPr txBox="1">
            <a:spLocks/>
          </p:cNvSpPr>
          <p:nvPr/>
        </p:nvSpPr>
        <p:spPr>
          <a:xfrm>
            <a:off x="291292" y="745341"/>
            <a:ext cx="8224057" cy="3270611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endParaRPr lang="es-MX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6729984" y="1"/>
            <a:ext cx="2414016" cy="35356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bg1"/>
                </a:solidFill>
              </a:rPr>
              <a:t>PRESUPUESTO CIUDADANO </a:t>
            </a:r>
            <a:r>
              <a:rPr lang="es-MX" sz="1200" b="1" dirty="0" smtClean="0">
                <a:solidFill>
                  <a:schemeClr val="bg1"/>
                </a:solidFill>
              </a:rPr>
              <a:t>2015</a:t>
            </a:r>
            <a:endParaRPr lang="es-MX" sz="1200" b="1" dirty="0">
              <a:solidFill>
                <a:schemeClr val="bg1"/>
              </a:solidFill>
            </a:endParaRPr>
          </a:p>
        </p:txBody>
      </p:sp>
      <p:sp>
        <p:nvSpPr>
          <p:cNvPr id="12" name="Título 5"/>
          <p:cNvSpPr txBox="1">
            <a:spLocks/>
          </p:cNvSpPr>
          <p:nvPr/>
        </p:nvSpPr>
        <p:spPr>
          <a:xfrm>
            <a:off x="443692" y="1327490"/>
            <a:ext cx="2860340" cy="3111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MX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 OBJETO DEL GASTO:</a:t>
            </a:r>
            <a:endParaRPr lang="es-MX" sz="15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1702964"/>
            <a:ext cx="7162800" cy="4762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2593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3FA-54A6-4A94-8B8E-75EB93D086E4}" type="slidenum">
              <a:rPr lang="es-MX" smtClean="0"/>
              <a:pPr/>
              <a:t>14</a:t>
            </a:fld>
            <a:endParaRPr lang="es-MX" dirty="0"/>
          </a:p>
        </p:txBody>
      </p:sp>
      <p:sp>
        <p:nvSpPr>
          <p:cNvPr id="9" name="Título 5"/>
          <p:cNvSpPr txBox="1">
            <a:spLocks/>
          </p:cNvSpPr>
          <p:nvPr/>
        </p:nvSpPr>
        <p:spPr>
          <a:xfrm>
            <a:off x="291292" y="745341"/>
            <a:ext cx="8224057" cy="3270611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endParaRPr lang="es-MX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6729984" y="1"/>
            <a:ext cx="2414016" cy="35356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bg1"/>
                </a:solidFill>
              </a:rPr>
              <a:t>PRESUPUESTO CIUDADANO </a:t>
            </a:r>
            <a:r>
              <a:rPr lang="es-MX" sz="1200" b="1" dirty="0" smtClean="0">
                <a:solidFill>
                  <a:schemeClr val="bg1"/>
                </a:solidFill>
              </a:rPr>
              <a:t>2015</a:t>
            </a:r>
            <a:endParaRPr lang="es-MX" sz="1200" b="1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437" y="1125536"/>
            <a:ext cx="7477125" cy="4482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6791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3FA-54A6-4A94-8B8E-75EB93D086E4}" type="slidenum">
              <a:rPr lang="es-MX" smtClean="0"/>
              <a:pPr/>
              <a:t>15</a:t>
            </a:fld>
            <a:endParaRPr lang="es-MX" dirty="0"/>
          </a:p>
        </p:txBody>
      </p:sp>
      <p:sp>
        <p:nvSpPr>
          <p:cNvPr id="9" name="Título 5"/>
          <p:cNvSpPr txBox="1">
            <a:spLocks/>
          </p:cNvSpPr>
          <p:nvPr/>
        </p:nvSpPr>
        <p:spPr>
          <a:xfrm>
            <a:off x="291292" y="745341"/>
            <a:ext cx="8224057" cy="3270611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endParaRPr lang="es-MX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6729984" y="1"/>
            <a:ext cx="2414016" cy="35356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bg1"/>
                </a:solidFill>
              </a:rPr>
              <a:t>PRESUPUESTO CIUDADANO </a:t>
            </a:r>
            <a:r>
              <a:rPr lang="es-MX" sz="1200" b="1" dirty="0" smtClean="0">
                <a:solidFill>
                  <a:schemeClr val="bg1"/>
                </a:solidFill>
              </a:rPr>
              <a:t>2015</a:t>
            </a:r>
            <a:endParaRPr lang="es-MX" sz="1200" b="1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9150" y="745340"/>
            <a:ext cx="7505700" cy="5049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9018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3FA-54A6-4A94-8B8E-75EB93D086E4}" type="slidenum">
              <a:rPr lang="es-MX" smtClean="0"/>
              <a:pPr/>
              <a:t>16</a:t>
            </a:fld>
            <a:endParaRPr lang="es-MX" dirty="0"/>
          </a:p>
        </p:txBody>
      </p:sp>
      <p:sp>
        <p:nvSpPr>
          <p:cNvPr id="9" name="Título 5"/>
          <p:cNvSpPr txBox="1">
            <a:spLocks/>
          </p:cNvSpPr>
          <p:nvPr/>
        </p:nvSpPr>
        <p:spPr>
          <a:xfrm>
            <a:off x="291292" y="745341"/>
            <a:ext cx="8224057" cy="3270611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endParaRPr lang="es-MX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6729984" y="1"/>
            <a:ext cx="2414016" cy="35356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bg1"/>
                </a:solidFill>
              </a:rPr>
              <a:t>PRESUPUESTO CIUDADANO </a:t>
            </a:r>
            <a:r>
              <a:rPr lang="es-MX" sz="1200" b="1" dirty="0" smtClean="0">
                <a:solidFill>
                  <a:schemeClr val="bg1"/>
                </a:solidFill>
              </a:rPr>
              <a:t>2015</a:t>
            </a:r>
            <a:endParaRPr lang="es-MX" sz="1200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750" y="994370"/>
            <a:ext cx="7810500" cy="44426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5786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3FA-54A6-4A94-8B8E-75EB93D086E4}" type="slidenum">
              <a:rPr lang="es-MX" smtClean="0"/>
              <a:pPr/>
              <a:t>17</a:t>
            </a:fld>
            <a:endParaRPr lang="es-MX" dirty="0"/>
          </a:p>
        </p:txBody>
      </p:sp>
      <p:sp>
        <p:nvSpPr>
          <p:cNvPr id="9" name="Título 5"/>
          <p:cNvSpPr txBox="1">
            <a:spLocks/>
          </p:cNvSpPr>
          <p:nvPr/>
        </p:nvSpPr>
        <p:spPr>
          <a:xfrm>
            <a:off x="291292" y="745341"/>
            <a:ext cx="8224057" cy="3270611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endParaRPr lang="es-MX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6729984" y="1"/>
            <a:ext cx="2414016" cy="35356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bg1"/>
                </a:solidFill>
              </a:rPr>
              <a:t>PRESUPUESTO CIUDADANO </a:t>
            </a:r>
            <a:r>
              <a:rPr lang="es-MX" sz="1200" b="1" dirty="0" smtClean="0">
                <a:solidFill>
                  <a:schemeClr val="bg1"/>
                </a:solidFill>
              </a:rPr>
              <a:t>2015</a:t>
            </a:r>
            <a:endParaRPr lang="es-MX" sz="1200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2" y="1071562"/>
            <a:ext cx="7686675" cy="49390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4116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3FA-54A6-4A94-8B8E-75EB93D086E4}" type="slidenum">
              <a:rPr lang="es-MX" smtClean="0"/>
              <a:pPr/>
              <a:t>18</a:t>
            </a:fld>
            <a:endParaRPr lang="es-MX" dirty="0"/>
          </a:p>
        </p:txBody>
      </p:sp>
      <p:sp>
        <p:nvSpPr>
          <p:cNvPr id="9" name="Título 5"/>
          <p:cNvSpPr txBox="1">
            <a:spLocks/>
          </p:cNvSpPr>
          <p:nvPr/>
        </p:nvSpPr>
        <p:spPr>
          <a:xfrm>
            <a:off x="291292" y="745341"/>
            <a:ext cx="8224057" cy="3270611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endParaRPr lang="es-MX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6729984" y="1"/>
            <a:ext cx="2414016" cy="35356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bg1"/>
                </a:solidFill>
              </a:rPr>
              <a:t>PRESUPUESTO CIUDADANO </a:t>
            </a:r>
            <a:r>
              <a:rPr lang="es-MX" sz="1200" b="1" dirty="0" smtClean="0">
                <a:solidFill>
                  <a:schemeClr val="bg1"/>
                </a:solidFill>
              </a:rPr>
              <a:t>2015</a:t>
            </a:r>
            <a:endParaRPr lang="es-MX" sz="1200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2025" y="948332"/>
            <a:ext cx="7219950" cy="42378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7506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3FA-54A6-4A94-8B8E-75EB93D086E4}" type="slidenum">
              <a:rPr lang="es-MX" smtClean="0"/>
              <a:pPr/>
              <a:t>19</a:t>
            </a:fld>
            <a:endParaRPr lang="es-MX" dirty="0"/>
          </a:p>
        </p:txBody>
      </p:sp>
      <p:sp>
        <p:nvSpPr>
          <p:cNvPr id="9" name="Título 5"/>
          <p:cNvSpPr txBox="1">
            <a:spLocks/>
          </p:cNvSpPr>
          <p:nvPr/>
        </p:nvSpPr>
        <p:spPr>
          <a:xfrm>
            <a:off x="291292" y="745341"/>
            <a:ext cx="8224057" cy="3270611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endParaRPr lang="es-MX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6729984" y="1"/>
            <a:ext cx="2414016" cy="35356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bg1"/>
                </a:solidFill>
              </a:rPr>
              <a:t>PRESUPUESTO CIUDADANO </a:t>
            </a:r>
            <a:r>
              <a:rPr lang="es-MX" sz="1200" b="1" dirty="0" smtClean="0">
                <a:solidFill>
                  <a:schemeClr val="bg1"/>
                </a:solidFill>
              </a:rPr>
              <a:t>2015</a:t>
            </a:r>
            <a:endParaRPr lang="es-MX" sz="1200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6300" y="973425"/>
            <a:ext cx="7391400" cy="44933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547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8240" y="217044"/>
            <a:ext cx="7184266" cy="650443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s-MX" sz="3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</a:t>
            </a:r>
          </a:p>
          <a:p>
            <a:endParaRPr lang="es-MX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es-MX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¿QUÉ ES EL PRESUPUESTO CIUDADANO?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romanUcPeriod"/>
            </a:pPr>
            <a:r>
              <a:rPr lang="es-MX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CICLO PRESUPUESTARIO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romanUcPeriod"/>
            </a:pPr>
            <a:r>
              <a:rPr lang="es-MX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¿QUÉ ES EL PRESUPUESTO DE INGRESOS?</a:t>
            </a:r>
          </a:p>
          <a:p>
            <a:pPr algn="just">
              <a:lnSpc>
                <a:spcPct val="200000"/>
              </a:lnSpc>
            </a:pPr>
            <a:r>
              <a:rPr lang="es-MX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III.I IMPORTANCIA DEL PRESUPUESTO DE INGRESOS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romanUcPeriod" startAt="4"/>
            </a:pPr>
            <a:r>
              <a:rPr lang="es-MX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¿DE DONDE PROVIENEN LOS INGRESOS DE LA UAA?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 startAt="5"/>
            </a:pPr>
            <a:r>
              <a:rPr lang="es-MX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¿QUÉ ES EL PRESUPUESTO DE EGRESOS?</a:t>
            </a:r>
          </a:p>
          <a:p>
            <a:pPr algn="just">
              <a:lnSpc>
                <a:spcPct val="150000"/>
              </a:lnSpc>
            </a:pPr>
            <a:r>
              <a:rPr lang="es-MX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V.I IMPORTANCIA DEL PRESUPUESTO DE EGRESOS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 startAt="6"/>
            </a:pPr>
            <a:r>
              <a:rPr lang="es-MX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PRESUPUESTO 2015 DE LA UAA</a:t>
            </a:r>
          </a:p>
          <a:p>
            <a:pPr algn="just">
              <a:lnSpc>
                <a:spcPct val="150000"/>
              </a:lnSpc>
            </a:pPr>
            <a:r>
              <a:rPr lang="es-MX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VI.I ¿EN QUÉ SE GASTA EL PRESUPUESTO LA UAA?</a:t>
            </a:r>
          </a:p>
          <a:p>
            <a:pPr algn="just">
              <a:lnSpc>
                <a:spcPct val="200000"/>
              </a:lnSpc>
            </a:pPr>
            <a:r>
              <a:rPr lang="es-MX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VI.II¿PARA QUÉ SE GASTA EL PRESUPUESTO LA UAA?</a:t>
            </a:r>
          </a:p>
          <a:p>
            <a:pPr algn="just">
              <a:lnSpc>
                <a:spcPct val="200000"/>
              </a:lnSpc>
            </a:pPr>
            <a:r>
              <a:rPr lang="es-MX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VI.III ¿QUIÉN GASTA EL PRESUPUESTO DE LA UAA?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romanUcPeriod" startAt="7"/>
            </a:pPr>
            <a:r>
              <a:rPr lang="es-MX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¿QUÉ PUEDEN HACER LOS CIUDADANOS?</a:t>
            </a:r>
          </a:p>
          <a:p>
            <a:pPr algn="just">
              <a:lnSpc>
                <a:spcPct val="200000"/>
              </a:lnSpc>
            </a:pPr>
            <a:endParaRPr lang="es-MX" sz="1867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endParaRPr lang="es-MX" b="1" dirty="0"/>
          </a:p>
          <a:p>
            <a:pPr>
              <a:lnSpc>
                <a:spcPct val="150000"/>
              </a:lnSpc>
            </a:pPr>
            <a:endParaRPr lang="es-MX" b="1" dirty="0" smtClean="0"/>
          </a:p>
          <a:p>
            <a:endParaRPr lang="es-MX" b="1" dirty="0" smtClean="0"/>
          </a:p>
          <a:p>
            <a:endParaRPr lang="es-MX" b="1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3FA-54A6-4A94-8B8E-75EB93D086E4}" type="slidenum">
              <a:rPr lang="es-MX" smtClean="0"/>
              <a:pPr/>
              <a:t>2</a:t>
            </a:fld>
            <a:endParaRPr lang="es-MX"/>
          </a:p>
        </p:txBody>
      </p:sp>
      <p:sp>
        <p:nvSpPr>
          <p:cNvPr id="2" name="Rectángulo redondeado 1"/>
          <p:cNvSpPr/>
          <p:nvPr/>
        </p:nvSpPr>
        <p:spPr>
          <a:xfrm>
            <a:off x="6729984" y="1"/>
            <a:ext cx="2414016" cy="35356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bg1"/>
                </a:solidFill>
              </a:rPr>
              <a:t>PRESUPUESTO CIUDADANO </a:t>
            </a:r>
            <a:r>
              <a:rPr lang="es-MX" sz="1200" b="1" dirty="0" smtClean="0">
                <a:solidFill>
                  <a:schemeClr val="bg1"/>
                </a:solidFill>
              </a:rPr>
              <a:t>2015</a:t>
            </a:r>
            <a:endParaRPr lang="es-MX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16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291292" y="358677"/>
            <a:ext cx="8413796" cy="627643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s-MX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VI.II ¿PARA QUE SE GASTA EL PRESUPUESTO LA UAA?</a:t>
            </a:r>
            <a:endParaRPr lang="es-MX" sz="2200" b="1" dirty="0">
              <a:solidFill>
                <a:schemeClr val="bg1"/>
              </a:solidFill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3FA-54A6-4A94-8B8E-75EB93D086E4}" type="slidenum">
              <a:rPr lang="es-MX" smtClean="0"/>
              <a:pPr/>
              <a:t>20</a:t>
            </a:fld>
            <a:endParaRPr lang="es-MX" dirty="0"/>
          </a:p>
        </p:txBody>
      </p:sp>
      <p:sp>
        <p:nvSpPr>
          <p:cNvPr id="9" name="Título 5"/>
          <p:cNvSpPr txBox="1">
            <a:spLocks/>
          </p:cNvSpPr>
          <p:nvPr/>
        </p:nvSpPr>
        <p:spPr>
          <a:xfrm>
            <a:off x="291292" y="745341"/>
            <a:ext cx="8224057" cy="3270611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endParaRPr lang="es-MX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6729984" y="1"/>
            <a:ext cx="2414016" cy="35356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bg1"/>
                </a:solidFill>
              </a:rPr>
              <a:t>PRESUPUESTO CIUDADANO </a:t>
            </a:r>
            <a:r>
              <a:rPr lang="es-MX" sz="1200" b="1" dirty="0" smtClean="0">
                <a:solidFill>
                  <a:schemeClr val="bg1"/>
                </a:solidFill>
              </a:rPr>
              <a:t>2015</a:t>
            </a:r>
            <a:endParaRPr lang="es-MX" sz="1200" b="1" dirty="0">
              <a:solidFill>
                <a:schemeClr val="bg1"/>
              </a:solidFill>
            </a:endParaRPr>
          </a:p>
        </p:txBody>
      </p:sp>
      <p:sp>
        <p:nvSpPr>
          <p:cNvPr id="12" name="Título 5"/>
          <p:cNvSpPr txBox="1">
            <a:spLocks/>
          </p:cNvSpPr>
          <p:nvPr/>
        </p:nvSpPr>
        <p:spPr>
          <a:xfrm>
            <a:off x="382732" y="1092629"/>
            <a:ext cx="4506260" cy="5047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MX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CLASIFICADOR FUNCIONAL DEL GASTO</a:t>
            </a:r>
            <a:endParaRPr lang="es-MX" sz="1500" b="1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6300" y="1842281"/>
            <a:ext cx="7391400" cy="3952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6142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3FA-54A6-4A94-8B8E-75EB93D086E4}" type="slidenum">
              <a:rPr lang="es-MX" smtClean="0"/>
              <a:pPr/>
              <a:t>21</a:t>
            </a:fld>
            <a:endParaRPr lang="es-MX" dirty="0"/>
          </a:p>
        </p:txBody>
      </p:sp>
      <p:sp>
        <p:nvSpPr>
          <p:cNvPr id="9" name="Título 5"/>
          <p:cNvSpPr txBox="1">
            <a:spLocks/>
          </p:cNvSpPr>
          <p:nvPr/>
        </p:nvSpPr>
        <p:spPr>
          <a:xfrm>
            <a:off x="291292" y="745341"/>
            <a:ext cx="8224057" cy="3270611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endParaRPr lang="es-MX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6775" y="1453186"/>
            <a:ext cx="7410450" cy="3733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ectángulo redondeado 11"/>
          <p:cNvSpPr/>
          <p:nvPr/>
        </p:nvSpPr>
        <p:spPr>
          <a:xfrm>
            <a:off x="6729984" y="1"/>
            <a:ext cx="2414016" cy="35356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bg1"/>
                </a:solidFill>
              </a:rPr>
              <a:t>PRESUPUESTO CIUDADANO </a:t>
            </a:r>
            <a:r>
              <a:rPr lang="es-MX" sz="1200" b="1" dirty="0" smtClean="0">
                <a:solidFill>
                  <a:schemeClr val="bg1"/>
                </a:solidFill>
              </a:rPr>
              <a:t>2015</a:t>
            </a:r>
            <a:endParaRPr lang="es-MX" sz="1200" b="1" dirty="0">
              <a:solidFill>
                <a:schemeClr val="bg1"/>
              </a:solidFill>
            </a:endParaRPr>
          </a:p>
        </p:txBody>
      </p:sp>
      <p:sp>
        <p:nvSpPr>
          <p:cNvPr id="13" name="Título 5"/>
          <p:cNvSpPr txBox="1">
            <a:spLocks/>
          </p:cNvSpPr>
          <p:nvPr/>
        </p:nvSpPr>
        <p:spPr>
          <a:xfrm>
            <a:off x="291292" y="500196"/>
            <a:ext cx="4506260" cy="5047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MX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PRIORIDADES DEL GASTO</a:t>
            </a:r>
            <a:endParaRPr lang="es-MX" sz="1500" b="1" dirty="0"/>
          </a:p>
        </p:txBody>
      </p:sp>
    </p:spTree>
    <p:extLst>
      <p:ext uri="{BB962C8B-B14F-4D97-AF65-F5344CB8AC3E}">
        <p14:creationId xmlns:p14="http://schemas.microsoft.com/office/powerpoint/2010/main" xmlns="" val="202846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291292" y="358677"/>
            <a:ext cx="8413796" cy="627643"/>
          </a:xfrm>
        </p:spPr>
        <p:txBody>
          <a:bodyPr>
            <a:noAutofit/>
          </a:bodyPr>
          <a:lstStyle/>
          <a:p>
            <a:pPr marL="514350" indent="-514350" algn="l">
              <a:lnSpc>
                <a:spcPct val="150000"/>
              </a:lnSpc>
              <a:buFont typeface="+mj-lt"/>
              <a:buAutoNum type="romanUcPeriod" startAt="7"/>
            </a:pPr>
            <a:r>
              <a:rPr lang="es-MX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¿QUE PUEDEN HACER LOS CIUDADANOS?</a:t>
            </a:r>
            <a:endParaRPr lang="es-MX" sz="2200" b="1" dirty="0">
              <a:solidFill>
                <a:schemeClr val="bg1"/>
              </a:solidFill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3FA-54A6-4A94-8B8E-75EB93D086E4}" type="slidenum">
              <a:rPr lang="es-MX" smtClean="0"/>
              <a:pPr/>
              <a:t>22</a:t>
            </a:fld>
            <a:endParaRPr lang="es-MX" dirty="0"/>
          </a:p>
        </p:txBody>
      </p:sp>
      <p:sp>
        <p:nvSpPr>
          <p:cNvPr id="9" name="Título 5"/>
          <p:cNvSpPr txBox="1">
            <a:spLocks/>
          </p:cNvSpPr>
          <p:nvPr/>
        </p:nvSpPr>
        <p:spPr>
          <a:xfrm>
            <a:off x="291292" y="745341"/>
            <a:ext cx="8224057" cy="3270611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endParaRPr lang="es-MX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6729984" y="1"/>
            <a:ext cx="2414016" cy="35356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bg1"/>
                </a:solidFill>
              </a:rPr>
              <a:t>PRESUPUESTO CIUDADANO </a:t>
            </a:r>
            <a:r>
              <a:rPr lang="es-MX" sz="1200" b="1" dirty="0" smtClean="0">
                <a:solidFill>
                  <a:schemeClr val="bg1"/>
                </a:solidFill>
              </a:rPr>
              <a:t>2015</a:t>
            </a:r>
            <a:endParaRPr lang="es-MX" sz="1200" b="1" dirty="0">
              <a:solidFill>
                <a:schemeClr val="bg1"/>
              </a:solidFill>
            </a:endParaRP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459970" y="1097280"/>
            <a:ext cx="7886700" cy="55229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s-MX" sz="1600" b="1" dirty="0" smtClean="0"/>
              <a:t>EN LA PÁGINA PRINCIPAL DE LA UNIVERSIDAD AUTÓNOMA DE AGUASCALIENTES EN EL APARTADO DE “TRANSPARENCIA”, LOS ESTUDIANTES, PERSONAL ADMINISTRATIVO, PERSONAL DOCENTE Y LA COMUNIDAD EN GENERAL; PUEDEN TENER ACCESO A LA INFORMACIÓN PRESUPUESTAL Y AQUELLA QUE SEA DE SU </a:t>
            </a:r>
            <a:r>
              <a:rPr lang="es-MX" sz="1600" b="1" dirty="0" smtClean="0"/>
              <a:t>INTERÉS SOBRE LA INSTITUCION.</a:t>
            </a:r>
            <a:endParaRPr lang="es-MX" sz="1600" b="1" dirty="0" smtClean="0"/>
          </a:p>
          <a:p>
            <a:pPr algn="just">
              <a:lnSpc>
                <a:spcPct val="200000"/>
              </a:lnSpc>
            </a:pPr>
            <a:endParaRPr lang="es-MX" sz="1100" b="1" dirty="0" smtClean="0"/>
          </a:p>
          <a:p>
            <a:pPr algn="just">
              <a:lnSpc>
                <a:spcPct val="200000"/>
              </a:lnSpc>
            </a:pPr>
            <a:r>
              <a:rPr lang="es-MX" sz="1600" b="1" dirty="0" smtClean="0"/>
              <a:t>ASÍ MISMO, LOS CIUDADANOS PUEDEN CONSULTAR LA INFORMACIÓN PRESENTADA EN ESTE PORTAL Y EN CASO DE TENER ALGUNA DUDA, PODRÁN DIRIGIRSE AL DEPARTAMENTO DE COMUNICACIÓN Y RELACIONES PUBLICAS DE LA UNIVERSIDAD PARA SOLICITAR ACLARACIÓN DE LA MISMA, DE ACUERDO CON LOS PROCEDIMIENTOS ESTABLECIDOS PARA TAL FIN. </a:t>
            </a:r>
          </a:p>
          <a:p>
            <a:pPr algn="just">
              <a:lnSpc>
                <a:spcPct val="200000"/>
              </a:lnSpc>
            </a:pPr>
            <a:endParaRPr lang="es-MX" sz="1500" b="1" dirty="0"/>
          </a:p>
          <a:p>
            <a:r>
              <a:rPr lang="es-MX" sz="1500" b="1" dirty="0" smtClean="0"/>
              <a:t>PORTAL DE TRANSPARENCIA DE LA UAA:  </a:t>
            </a:r>
          </a:p>
          <a:p>
            <a:r>
              <a:rPr lang="es-MX" sz="1500" b="1" dirty="0" smtClean="0">
                <a:hlinkClick r:id="rId4"/>
              </a:rPr>
              <a:t>http://www.uaa.mx/transparencia</a:t>
            </a:r>
            <a:endParaRPr lang="es-MX" sz="1500" b="1" dirty="0" smtClean="0"/>
          </a:p>
          <a:p>
            <a:pPr algn="just"/>
            <a:endParaRPr lang="es-MX" sz="1500" b="1" dirty="0" smtClean="0"/>
          </a:p>
          <a:p>
            <a:pPr algn="just"/>
            <a:endParaRPr lang="es-MX" sz="1500" b="1" dirty="0"/>
          </a:p>
        </p:txBody>
      </p:sp>
    </p:spTree>
    <p:extLst>
      <p:ext uri="{BB962C8B-B14F-4D97-AF65-F5344CB8AC3E}">
        <p14:creationId xmlns:p14="http://schemas.microsoft.com/office/powerpoint/2010/main" xmlns="" val="51572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3FA-54A6-4A94-8B8E-75EB93D086E4}" type="slidenum">
              <a:rPr lang="es-MX" smtClean="0"/>
              <a:pPr/>
              <a:t>23</a:t>
            </a:fld>
            <a:endParaRPr lang="es-MX" dirty="0"/>
          </a:p>
        </p:txBody>
      </p:sp>
      <p:sp>
        <p:nvSpPr>
          <p:cNvPr id="9" name="Título 5"/>
          <p:cNvSpPr txBox="1">
            <a:spLocks/>
          </p:cNvSpPr>
          <p:nvPr/>
        </p:nvSpPr>
        <p:spPr>
          <a:xfrm>
            <a:off x="291292" y="745341"/>
            <a:ext cx="8224057" cy="3270611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endParaRPr lang="es-MX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628650" y="4984751"/>
            <a:ext cx="78867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s-MX" sz="2000" b="1" dirty="0" smtClean="0">
                <a:solidFill>
                  <a:schemeClr val="accent1">
                    <a:lumMod val="75000"/>
                  </a:schemeClr>
                </a:solidFill>
              </a:rPr>
              <a:t>“SE </a:t>
            </a:r>
            <a:r>
              <a:rPr lang="es-MX" sz="2000" b="1" dirty="0" smtClean="0">
                <a:solidFill>
                  <a:schemeClr val="accent1">
                    <a:lumMod val="75000"/>
                  </a:schemeClr>
                </a:solidFill>
              </a:rPr>
              <a:t>LUMEN </a:t>
            </a:r>
            <a:r>
              <a:rPr lang="es-MX" sz="2000" b="1" dirty="0" smtClean="0">
                <a:solidFill>
                  <a:schemeClr val="accent1">
                    <a:lumMod val="75000"/>
                  </a:schemeClr>
                </a:solidFill>
              </a:rPr>
              <a:t>PROFERRE”</a:t>
            </a:r>
            <a:endParaRPr lang="es-MX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s-MX" sz="2000" b="1" dirty="0" smtClean="0">
                <a:solidFill>
                  <a:schemeClr val="accent1">
                    <a:lumMod val="75000"/>
                  </a:schemeClr>
                </a:solidFill>
              </a:rPr>
              <a:t>UNIVERSIDAD AUTÓNOMA DE AGUASCALIENTES</a:t>
            </a:r>
          </a:p>
          <a:p>
            <a:pPr algn="just"/>
            <a:endParaRPr lang="es-MX" sz="1500" b="1" dirty="0" smtClean="0"/>
          </a:p>
          <a:p>
            <a:pPr algn="just"/>
            <a:endParaRPr lang="es-MX" sz="15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9344" y="474944"/>
            <a:ext cx="2847951" cy="1897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10" name="Picture 14" descr="Mostrando _MG_47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01643">
            <a:off x="5752714" y="3300103"/>
            <a:ext cx="2807626" cy="1870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61504">
            <a:off x="538241" y="3368872"/>
            <a:ext cx="2535199" cy="16592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7801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200654" y="310618"/>
            <a:ext cx="7065778" cy="636374"/>
          </a:xfrm>
        </p:spPr>
        <p:txBody>
          <a:bodyPr>
            <a:normAutofit/>
          </a:bodyPr>
          <a:lstStyle/>
          <a:p>
            <a:pPr marL="514350" indent="-514350" algn="l">
              <a:lnSpc>
                <a:spcPct val="150000"/>
              </a:lnSpc>
              <a:buFont typeface="+mj-lt"/>
              <a:buAutoNum type="romanUcPeriod"/>
            </a:pPr>
            <a:r>
              <a:rPr lang="es-MX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¿QUE ES EL PRESUPUESTO CIUDADANO?</a:t>
            </a:r>
            <a:endParaRPr lang="es-MX" sz="2200" b="1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3FA-54A6-4A94-8B8E-75EB93D086E4}" type="slidenum">
              <a:rPr lang="es-MX" smtClean="0"/>
              <a:pPr/>
              <a:t>3</a:t>
            </a:fld>
            <a:endParaRPr lang="es-MX" dirty="0"/>
          </a:p>
        </p:txBody>
      </p:sp>
      <p:sp>
        <p:nvSpPr>
          <p:cNvPr id="9" name="Título 5"/>
          <p:cNvSpPr txBox="1">
            <a:spLocks/>
          </p:cNvSpPr>
          <p:nvPr/>
        </p:nvSpPr>
        <p:spPr>
          <a:xfrm>
            <a:off x="200654" y="946992"/>
            <a:ext cx="8224057" cy="5409360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200000"/>
              </a:lnSpc>
            </a:pPr>
            <a:r>
              <a:rPr lang="es-MX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 EL DOCUMENTO QUE LE PERMITE A LA CIUDADANÍA CONOCER, COMO SE CONFORMA EL PRESUPUESTO TANTO DE INGRESOS COMO DE EGRESOS DE LA UNIVERSIDAD AUTÓNOMA DE AGUASCALIENTES (UAA) E IDENTIFICAR EL GASTO QUE </a:t>
            </a:r>
            <a:r>
              <a:rPr lang="es-MX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REQUIERE</a:t>
            </a:r>
            <a:r>
              <a:rPr lang="es-MX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ASÍ COMO EN QUE SE GASTA Y QUIÉN LO GASTA.</a:t>
            </a:r>
          </a:p>
          <a:p>
            <a:pPr algn="just">
              <a:lnSpc>
                <a:spcPct val="200000"/>
              </a:lnSpc>
            </a:pPr>
            <a:endParaRPr lang="es-MX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endParaRPr lang="es-MX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s-MX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PRESUPUESTO CIUDADANO 2015, </a:t>
            </a:r>
          </a:p>
          <a:p>
            <a:pPr algn="just">
              <a:lnSpc>
                <a:spcPct val="200000"/>
              </a:lnSpc>
            </a:pPr>
            <a:r>
              <a:rPr lang="es-MX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ELABORÓ CON EL FIN DE TRANSPARENTAR </a:t>
            </a:r>
          </a:p>
          <a:p>
            <a:pPr algn="just">
              <a:lnSpc>
                <a:spcPct val="200000"/>
              </a:lnSpc>
            </a:pPr>
            <a:r>
              <a:rPr lang="es-MX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ORIGEN Y LA APLICACIÓN   DE LOS </a:t>
            </a:r>
          </a:p>
          <a:p>
            <a:pPr algn="just">
              <a:lnSpc>
                <a:spcPct val="200000"/>
              </a:lnSpc>
            </a:pPr>
            <a:r>
              <a:rPr lang="es-MX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RECURSOS CON LOS QUE CUENTA LA UAA </a:t>
            </a:r>
          </a:p>
          <a:p>
            <a:pPr algn="just">
              <a:lnSpc>
                <a:spcPct val="200000"/>
              </a:lnSpc>
            </a:pPr>
            <a:r>
              <a:rPr lang="es-MX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PERMITIENDO ASÍ, TENER MAYOR CLARIDAD Y </a:t>
            </a:r>
          </a:p>
          <a:p>
            <a:pPr algn="just">
              <a:lnSpc>
                <a:spcPct val="200000"/>
              </a:lnSpc>
            </a:pPr>
            <a:r>
              <a:rPr lang="es-MX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CONOCIMIENTO  DE SU APLICACIÓN, USO Y DESTINO. </a:t>
            </a:r>
            <a:endParaRPr lang="es-MX" sz="1500" b="1" dirty="0"/>
          </a:p>
        </p:txBody>
      </p:sp>
      <p:pic>
        <p:nvPicPr>
          <p:cNvPr id="1028" name="Picture 4" descr="Mostrando _MG_76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3664" y="3338991"/>
            <a:ext cx="3090692" cy="25919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redondeado 10"/>
          <p:cNvSpPr/>
          <p:nvPr/>
        </p:nvSpPr>
        <p:spPr>
          <a:xfrm>
            <a:off x="6729984" y="1"/>
            <a:ext cx="2414016" cy="35356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bg1"/>
                </a:solidFill>
              </a:rPr>
              <a:t>PRESUPUESTO CIUDADANO </a:t>
            </a:r>
            <a:r>
              <a:rPr lang="es-MX" sz="1200" b="1" dirty="0" smtClean="0">
                <a:solidFill>
                  <a:schemeClr val="bg1"/>
                </a:solidFill>
              </a:rPr>
              <a:t>2015</a:t>
            </a:r>
            <a:endParaRPr lang="es-MX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0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291293" y="288950"/>
            <a:ext cx="5436523" cy="663302"/>
          </a:xfrm>
        </p:spPr>
        <p:txBody>
          <a:bodyPr>
            <a:normAutofit/>
          </a:bodyPr>
          <a:lstStyle/>
          <a:p>
            <a:pPr marL="514350" indent="-514350" algn="l">
              <a:lnSpc>
                <a:spcPct val="150000"/>
              </a:lnSpc>
              <a:buFont typeface="+mj-lt"/>
              <a:buAutoNum type="romanUcPeriod" startAt="2"/>
            </a:pPr>
            <a:r>
              <a:rPr lang="es-MX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PRESUPUESTARIO</a:t>
            </a:r>
            <a:endParaRPr lang="es-MX" sz="2200" b="1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3FA-54A6-4A94-8B8E-75EB93D086E4}" type="slidenum">
              <a:rPr lang="es-MX" smtClean="0"/>
              <a:pPr/>
              <a:t>4</a:t>
            </a:fld>
            <a:endParaRPr lang="es-MX" dirty="0"/>
          </a:p>
        </p:txBody>
      </p:sp>
      <p:sp>
        <p:nvSpPr>
          <p:cNvPr id="9" name="Título 5"/>
          <p:cNvSpPr txBox="1">
            <a:spLocks/>
          </p:cNvSpPr>
          <p:nvPr/>
        </p:nvSpPr>
        <p:spPr>
          <a:xfrm>
            <a:off x="291293" y="764180"/>
            <a:ext cx="8224057" cy="3126018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200000"/>
              </a:lnSpc>
            </a:pPr>
            <a:endParaRPr lang="es-MX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endParaRPr lang="es-MX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endParaRPr lang="es-MX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endParaRPr lang="es-MX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endParaRPr lang="es-MX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endParaRPr lang="es-MX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s-MX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CICLO PRESUPUESTARIO, ES UN CONJUNTO DE FASES O ETAPAS POR LAS QUE DISCURRE EL PRESUPUESTO.  ES UN PROCESO CONTINUO, DINÁMICO Y FLEXIBLE MEDIANTE EL CUAL SE PROGRAMA, EJECUTA, CONTROLA Y EVALÚA LA ACTIVIDAD FINANCIERA Y PRESUPUESTARIA DE LA INSTITUCIÓN BAJO LOS PRINCIPIOS DE EFICACIA, EFICIENCIA Y ECONOMÍA.</a:t>
            </a:r>
          </a:p>
          <a:p>
            <a:pPr algn="just">
              <a:lnSpc>
                <a:spcPct val="200000"/>
              </a:lnSpc>
            </a:pPr>
            <a:r>
              <a:rPr lang="es-MX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 ETAPAS  DEL CICLO PRESUPUESTARIO SON:</a:t>
            </a:r>
            <a:endParaRPr lang="es-MX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2981" y="3575038"/>
            <a:ext cx="4669726" cy="31118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ángulo redondeado 9"/>
          <p:cNvSpPr/>
          <p:nvPr/>
        </p:nvSpPr>
        <p:spPr>
          <a:xfrm>
            <a:off x="6729984" y="1"/>
            <a:ext cx="2414016" cy="35356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bg1"/>
                </a:solidFill>
              </a:rPr>
              <a:t>PRESUPUESTO CIUDADANO </a:t>
            </a:r>
            <a:r>
              <a:rPr lang="es-MX" sz="1200" b="1" dirty="0" smtClean="0">
                <a:solidFill>
                  <a:schemeClr val="bg1"/>
                </a:solidFill>
              </a:rPr>
              <a:t>2015</a:t>
            </a:r>
            <a:endParaRPr lang="es-MX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94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3FA-54A6-4A94-8B8E-75EB93D086E4}" type="slidenum">
              <a:rPr lang="es-MX" smtClean="0"/>
              <a:pPr/>
              <a:t>5</a:t>
            </a:fld>
            <a:endParaRPr lang="es-MX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3728169371"/>
              </p:ext>
            </p:extLst>
          </p:nvPr>
        </p:nvGraphicFramePr>
        <p:xfrm>
          <a:off x="1238555" y="793186"/>
          <a:ext cx="6623959" cy="5439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Elipse 3"/>
          <p:cNvSpPr/>
          <p:nvPr/>
        </p:nvSpPr>
        <p:spPr>
          <a:xfrm>
            <a:off x="3129787" y="2368606"/>
            <a:ext cx="2970762" cy="2040131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CICLO PRESUPUESTARIO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5"/>
          <p:cNvSpPr txBox="1">
            <a:spLocks/>
          </p:cNvSpPr>
          <p:nvPr/>
        </p:nvSpPr>
        <p:spPr>
          <a:xfrm>
            <a:off x="6243066" y="624482"/>
            <a:ext cx="1715003" cy="601821"/>
          </a:xfrm>
          <a:prstGeom prst="rect">
            <a:avLst/>
          </a:prstGeom>
        </p:spPr>
        <p:txBody>
          <a:bodyPr vert="horz" lIns="121920" tIns="60960" rIns="121920" bIns="60960" numCol="1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ESTABLECEN LOS OBJETIVOS Y METAS.</a:t>
            </a:r>
            <a:endParaRPr lang="es-MX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ítulo 5"/>
          <p:cNvSpPr txBox="1">
            <a:spLocks/>
          </p:cNvSpPr>
          <p:nvPr/>
        </p:nvSpPr>
        <p:spPr>
          <a:xfrm>
            <a:off x="7285165" y="1953029"/>
            <a:ext cx="1882557" cy="743650"/>
          </a:xfrm>
          <a:prstGeom prst="rect">
            <a:avLst/>
          </a:prstGeom>
        </p:spPr>
        <p:txBody>
          <a:bodyPr vert="horz" lIns="121920" tIns="60960" rIns="121920" bIns="60960" numCol="1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ESTRUCTURAN LOS PROGRAMAS PRESUPUESTARIOS.</a:t>
            </a:r>
            <a:endParaRPr lang="es-MX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ítulo 5"/>
          <p:cNvSpPr txBox="1">
            <a:spLocks/>
          </p:cNvSpPr>
          <p:nvPr/>
        </p:nvSpPr>
        <p:spPr>
          <a:xfrm>
            <a:off x="7136088" y="3884420"/>
            <a:ext cx="1964981" cy="806048"/>
          </a:xfrm>
          <a:prstGeom prst="rect">
            <a:avLst/>
          </a:prstGeom>
        </p:spPr>
        <p:txBody>
          <a:bodyPr vert="horz" lIns="121920" tIns="60960" rIns="121920" bIns="60960" numCol="1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ASIGNA EL RECURSO A LOS PROGRAMAS PRESUPUESTARIOS.</a:t>
            </a:r>
            <a:endParaRPr lang="es-MX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ítulo 5"/>
          <p:cNvSpPr txBox="1">
            <a:spLocks/>
          </p:cNvSpPr>
          <p:nvPr/>
        </p:nvSpPr>
        <p:spPr>
          <a:xfrm>
            <a:off x="2347911" y="5841463"/>
            <a:ext cx="1762129" cy="783061"/>
          </a:xfrm>
          <a:prstGeom prst="rect">
            <a:avLst/>
          </a:prstGeom>
        </p:spPr>
        <p:txBody>
          <a:bodyPr vert="horz" lIns="121920" tIns="60960" rIns="121920" bIns="60960" numCol="1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EJERCE EL PRESUPUESTO EN BASE A SUS PP.</a:t>
            </a:r>
            <a:endParaRPr lang="es-MX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ítulo 5"/>
          <p:cNvSpPr txBox="1">
            <a:spLocks/>
          </p:cNvSpPr>
          <p:nvPr/>
        </p:nvSpPr>
        <p:spPr>
          <a:xfrm>
            <a:off x="95555" y="4976875"/>
            <a:ext cx="2391518" cy="953380"/>
          </a:xfrm>
          <a:prstGeom prst="rect">
            <a:avLst/>
          </a:prstGeom>
        </p:spPr>
        <p:txBody>
          <a:bodyPr vert="horz" lIns="121920" tIns="60960" rIns="121920" bIns="60960" numCol="1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TRAVÉS DE LOS INDICADORES SE MONITOREA EL AVANCE DE CUMPLIMIENTO.</a:t>
            </a:r>
            <a:endParaRPr lang="es-MX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ítulo 5"/>
          <p:cNvSpPr txBox="1">
            <a:spLocks/>
          </p:cNvSpPr>
          <p:nvPr/>
        </p:nvSpPr>
        <p:spPr>
          <a:xfrm>
            <a:off x="0" y="1794160"/>
            <a:ext cx="2150593" cy="902519"/>
          </a:xfrm>
          <a:prstGeom prst="rect">
            <a:avLst/>
          </a:prstGeom>
        </p:spPr>
        <p:txBody>
          <a:bodyPr vert="horz" lIns="121920" tIns="60960" rIns="121920" bIns="60960" numCol="1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EVALÚA EL IMPACTO DE LAS METAS Y CUMPLIMIENTO DE LOS OBJETIVOS.</a:t>
            </a:r>
            <a:endParaRPr lang="es-MX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ítulo 5"/>
          <p:cNvSpPr txBox="1">
            <a:spLocks/>
          </p:cNvSpPr>
          <p:nvPr/>
        </p:nvSpPr>
        <p:spPr>
          <a:xfrm>
            <a:off x="1430277" y="234357"/>
            <a:ext cx="2002796" cy="692531"/>
          </a:xfrm>
          <a:prstGeom prst="rect">
            <a:avLst/>
          </a:prstGeom>
        </p:spPr>
        <p:txBody>
          <a:bodyPr vert="horz" lIns="121920" tIns="60960" rIns="121920" bIns="60960" numCol="1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INFORMA DE LOS RESULTADOS OBTENIDOS.</a:t>
            </a:r>
            <a:endParaRPr lang="es-MX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6729984" y="1"/>
            <a:ext cx="2414016" cy="35356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bg1"/>
                </a:solidFill>
              </a:rPr>
              <a:t>PRESUPUESTO CIUDADANO </a:t>
            </a:r>
            <a:r>
              <a:rPr lang="es-MX" sz="1200" b="1" dirty="0" smtClean="0">
                <a:solidFill>
                  <a:schemeClr val="bg1"/>
                </a:solidFill>
              </a:rPr>
              <a:t>2015</a:t>
            </a:r>
            <a:endParaRPr lang="es-MX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447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304942" y="377421"/>
            <a:ext cx="7156562" cy="586700"/>
          </a:xfrm>
        </p:spPr>
        <p:txBody>
          <a:bodyPr>
            <a:noAutofit/>
          </a:bodyPr>
          <a:lstStyle/>
          <a:p>
            <a:pPr marL="514350" indent="-514350" algn="l">
              <a:lnSpc>
                <a:spcPct val="150000"/>
              </a:lnSpc>
              <a:buFont typeface="+mj-lt"/>
              <a:buAutoNum type="romanUcPeriod" startAt="3"/>
            </a:pPr>
            <a:r>
              <a:rPr lang="es-MX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¿QUE ES </a:t>
            </a:r>
            <a:r>
              <a:rPr lang="es-MX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PRESUPUESTO </a:t>
            </a:r>
            <a:r>
              <a:rPr lang="es-MX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INGRESOS?</a:t>
            </a:r>
            <a:endParaRPr lang="es-MX" sz="2200" b="1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3FA-54A6-4A94-8B8E-75EB93D086E4}" type="slidenum">
              <a:rPr lang="es-MX" smtClean="0"/>
              <a:pPr/>
              <a:t>6</a:t>
            </a:fld>
            <a:endParaRPr lang="es-MX" dirty="0"/>
          </a:p>
        </p:txBody>
      </p:sp>
      <p:sp>
        <p:nvSpPr>
          <p:cNvPr id="9" name="Título 5"/>
          <p:cNvSpPr txBox="1">
            <a:spLocks/>
          </p:cNvSpPr>
          <p:nvPr/>
        </p:nvSpPr>
        <p:spPr>
          <a:xfrm>
            <a:off x="291293" y="860456"/>
            <a:ext cx="8224057" cy="5137086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210000"/>
              </a:lnSpc>
            </a:pPr>
            <a:r>
              <a:rPr lang="es-MX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 EL DOCUMENTO QUE EMITE LA UNIVERSIDAD AUTÓNOMA DE AGUASCALIENTES (UAA), MEDIANTE EL CUAL SE PROYECTAN LOS INGRESOS QUE SE ESTIMA SE TENDRÁN PARA EL EJERCICIO FISCAL DE CADA AÑO Y EN EL CUAL SE ESTABLECE EL MONTO TOTAL DE LOS MISMOS Y  LA FUENTE DE FINANCIAMIENTO DE LA CUAL PROVIENEN, SIENDO ÉSTAS:</a:t>
            </a:r>
          </a:p>
          <a:p>
            <a:pPr algn="just">
              <a:lnSpc>
                <a:spcPct val="210000"/>
              </a:lnSpc>
            </a:pPr>
            <a:endParaRPr lang="es-MX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SUBSIDIO FEDERAL.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SUBSIDIO ESTATAL.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INGRESOS PROPIOS.</a:t>
            </a:r>
          </a:p>
          <a:p>
            <a:pPr algn="just">
              <a:lnSpc>
                <a:spcPct val="200000"/>
              </a:lnSpc>
            </a:pPr>
            <a:r>
              <a:rPr lang="es-MX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1867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4312" y="3318920"/>
            <a:ext cx="4726651" cy="2965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Rectángulo redondeado 9"/>
          <p:cNvSpPr/>
          <p:nvPr/>
        </p:nvSpPr>
        <p:spPr>
          <a:xfrm>
            <a:off x="6729984" y="1"/>
            <a:ext cx="2414016" cy="35356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bg1"/>
                </a:solidFill>
              </a:rPr>
              <a:t>PRESUPUESTO CIUDADANO </a:t>
            </a:r>
            <a:r>
              <a:rPr lang="es-MX" sz="1200" b="1" dirty="0" smtClean="0">
                <a:solidFill>
                  <a:schemeClr val="bg1"/>
                </a:solidFill>
              </a:rPr>
              <a:t>2015</a:t>
            </a:r>
            <a:endParaRPr lang="es-MX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90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280558" y="268895"/>
            <a:ext cx="4925426" cy="5867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s-MX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III.I ¿CUAL ES SU IMPORTANCIA?</a:t>
            </a:r>
            <a:endParaRPr lang="es-MX" sz="2200" b="1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3FA-54A6-4A94-8B8E-75EB93D086E4}" type="slidenum">
              <a:rPr lang="es-MX" smtClean="0"/>
              <a:pPr/>
              <a:t>7</a:t>
            </a:fld>
            <a:endParaRPr lang="es-MX" dirty="0"/>
          </a:p>
        </p:txBody>
      </p:sp>
      <p:sp>
        <p:nvSpPr>
          <p:cNvPr id="9" name="Título 5"/>
          <p:cNvSpPr txBox="1">
            <a:spLocks/>
          </p:cNvSpPr>
          <p:nvPr/>
        </p:nvSpPr>
        <p:spPr>
          <a:xfrm>
            <a:off x="291293" y="855595"/>
            <a:ext cx="8224057" cy="2876465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200000"/>
              </a:lnSpc>
            </a:pPr>
            <a:r>
              <a:rPr lang="es-MX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INSTITUCIÓN REQUIERE DE UN FINANCIAMIENTO FORTALECIDO A TRAVÉS DE SUBSIDIOS GUBERNAMENTALES ORDINARIOS Y EXTRAORDINARIOS, ASÍ COMO UNA CRECIENTE PROPORCIÓN DE INGRESOS DIVERSIFICADOS QUE PERMITAN SU CRECIMIENTO Y </a:t>
            </a:r>
            <a:r>
              <a:rPr lang="es-MX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DESARROLLO  </a:t>
            </a:r>
            <a:r>
              <a:rPr lang="es-MX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EFICIENTE Y EFICAZ DE </a:t>
            </a:r>
            <a:r>
              <a:rPr lang="es-MX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SUS </a:t>
            </a:r>
            <a:r>
              <a:rPr lang="es-MX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FUNCIONES SUSTANTIVAS. </a:t>
            </a:r>
            <a:endParaRPr lang="es-MX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MX" sz="1867" dirty="0"/>
          </a:p>
        </p:txBody>
      </p:sp>
      <p:pic>
        <p:nvPicPr>
          <p:cNvPr id="2050" name="Picture 2" descr="Mostrando _MG_30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2272" y="3066063"/>
            <a:ext cx="3760253" cy="2505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020" y="4048559"/>
            <a:ext cx="3730752" cy="2486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ángulo redondeado 9"/>
          <p:cNvSpPr/>
          <p:nvPr/>
        </p:nvSpPr>
        <p:spPr>
          <a:xfrm>
            <a:off x="6729984" y="1"/>
            <a:ext cx="2414016" cy="35356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bg1"/>
                </a:solidFill>
              </a:rPr>
              <a:t>PRESUPUESTO CIUDADANO </a:t>
            </a:r>
            <a:r>
              <a:rPr lang="es-MX" sz="1200" b="1" dirty="0" smtClean="0">
                <a:solidFill>
                  <a:schemeClr val="bg1"/>
                </a:solidFill>
              </a:rPr>
              <a:t>2015</a:t>
            </a:r>
            <a:endParaRPr lang="es-MX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09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263996" y="373966"/>
            <a:ext cx="8880004" cy="637184"/>
          </a:xfrm>
        </p:spPr>
        <p:txBody>
          <a:bodyPr>
            <a:noAutofit/>
          </a:bodyPr>
          <a:lstStyle/>
          <a:p>
            <a:pPr marL="514350" indent="-514350" algn="l">
              <a:lnSpc>
                <a:spcPct val="150000"/>
              </a:lnSpc>
              <a:buFont typeface="+mj-lt"/>
              <a:buAutoNum type="romanUcPeriod" startAt="4"/>
            </a:pPr>
            <a:r>
              <a:rPr lang="es-MX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¿DE DONDE PROVIENEN LOS INGRESOS DE LA UAA?</a:t>
            </a:r>
            <a:endParaRPr lang="es-MX" sz="2200" b="1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8001000" y="1211137"/>
            <a:ext cx="6858000" cy="2943577"/>
          </a:xfrm>
        </p:spPr>
        <p:txBody>
          <a:bodyPr/>
          <a:lstStyle/>
          <a:p>
            <a:endParaRPr lang="es-MX" dirty="0" smtClean="0"/>
          </a:p>
          <a:p>
            <a:endParaRPr lang="es-MX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3FA-54A6-4A94-8B8E-75EB93D086E4}" type="slidenum">
              <a:rPr lang="es-MX" smtClean="0"/>
              <a:pPr/>
              <a:t>8</a:t>
            </a:fld>
            <a:endParaRPr lang="es-MX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6743097" y="-12700"/>
            <a:ext cx="2400903" cy="3962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162560" tIns="81280" rIns="162560" bIns="8128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200" b="1" dirty="0">
                <a:solidFill>
                  <a:schemeClr val="bg1"/>
                </a:solidFill>
              </a:rPr>
              <a:t>PRESUPUESTO CIUDADANO 2015</a:t>
            </a:r>
          </a:p>
        </p:txBody>
      </p:sp>
      <p:sp>
        <p:nvSpPr>
          <p:cNvPr id="9" name="Título 5"/>
          <p:cNvSpPr txBox="1">
            <a:spLocks/>
          </p:cNvSpPr>
          <p:nvPr/>
        </p:nvSpPr>
        <p:spPr>
          <a:xfrm>
            <a:off x="505865" y="2836394"/>
            <a:ext cx="2783435" cy="1559178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MX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 INGRESOS PARA  FINANCIAR LOS GASTOS DE LA UAA, PROVIENEN DE:</a:t>
            </a:r>
            <a:endParaRPr lang="es-MX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2130585229"/>
              </p:ext>
            </p:extLst>
          </p:nvPr>
        </p:nvGraphicFramePr>
        <p:xfrm>
          <a:off x="3467507" y="1817517"/>
          <a:ext cx="5263341" cy="3596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5614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8001000" y="1211137"/>
            <a:ext cx="6858000" cy="2943577"/>
          </a:xfrm>
        </p:spPr>
        <p:txBody>
          <a:bodyPr/>
          <a:lstStyle/>
          <a:p>
            <a:endParaRPr lang="es-MX" dirty="0" smtClean="0"/>
          </a:p>
          <a:p>
            <a:endParaRPr lang="es-MX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3FA-54A6-4A94-8B8E-75EB93D086E4}" type="slidenum">
              <a:rPr lang="es-MX" smtClean="0"/>
              <a:pPr/>
              <a:t>9</a:t>
            </a:fld>
            <a:endParaRPr lang="es-MX" dirty="0"/>
          </a:p>
        </p:txBody>
      </p:sp>
      <p:sp>
        <p:nvSpPr>
          <p:cNvPr id="10" name="Título 5"/>
          <p:cNvSpPr txBox="1">
            <a:spLocks/>
          </p:cNvSpPr>
          <p:nvPr/>
        </p:nvSpPr>
        <p:spPr>
          <a:xfrm>
            <a:off x="291293" y="582724"/>
            <a:ext cx="8224057" cy="79148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MX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 INGRESOS PARA EL EJERCICIO 2015, PROVIENEN DE DIFERENTES FUENTES DE </a:t>
            </a:r>
            <a:r>
              <a:rPr lang="es-MX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FINANCIAMIENTO DE ACUERDO CON LO SIGUIENTE:</a:t>
            </a:r>
            <a:endParaRPr lang="es-MX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xmlns="" val="9494515"/>
              </p:ext>
            </p:extLst>
          </p:nvPr>
        </p:nvGraphicFramePr>
        <p:xfrm>
          <a:off x="622300" y="1832266"/>
          <a:ext cx="8153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Rectángulo redondeado 11"/>
          <p:cNvSpPr/>
          <p:nvPr/>
        </p:nvSpPr>
        <p:spPr>
          <a:xfrm>
            <a:off x="6729984" y="1"/>
            <a:ext cx="2414016" cy="35356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bg1"/>
                </a:solidFill>
              </a:rPr>
              <a:t>PRESUPUESTO CIUDADANO </a:t>
            </a:r>
            <a:r>
              <a:rPr lang="es-MX" sz="1200" b="1" dirty="0" smtClean="0">
                <a:solidFill>
                  <a:schemeClr val="bg1"/>
                </a:solidFill>
              </a:rPr>
              <a:t>2015</a:t>
            </a:r>
            <a:endParaRPr lang="es-MX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6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1238</TotalTime>
  <Words>912</Words>
  <Application>Microsoft Office PowerPoint</Application>
  <PresentationFormat>Carta (216 x 279 mm)</PresentationFormat>
  <Paragraphs>167</Paragraphs>
  <Slides>23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PRESUPUESTO CIUDADANO  2015</vt:lpstr>
      <vt:lpstr>Diapositiva 2</vt:lpstr>
      <vt:lpstr>¿QUE ES EL PRESUPUESTO CIUDADANO?</vt:lpstr>
      <vt:lpstr>CICLO PRESUPUESTARIO</vt:lpstr>
      <vt:lpstr>Diapositiva 5</vt:lpstr>
      <vt:lpstr>¿QUE ES EL PRESUPUESTO DE INGRESOS?</vt:lpstr>
      <vt:lpstr>III.I ¿CUAL ES SU IMPORTANCIA?</vt:lpstr>
      <vt:lpstr>¿DE DONDE PROVIENEN LOS INGRESOS DE LA UAA?</vt:lpstr>
      <vt:lpstr>Diapositiva 9</vt:lpstr>
      <vt:lpstr>¿QUE ES EL PRESUPUESTO DE EGRESOS DE LA UAA?</vt:lpstr>
      <vt:lpstr>¿CUÁL ES SU IMPORTANCIA?</vt:lpstr>
      <vt:lpstr>PRESUPUESTO 2015</vt:lpstr>
      <vt:lpstr>VI.I ¿EN QUE SE GASTA EL PRESUPUESTO LA UAA?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VI.II ¿PARA QUE SE GASTA EL PRESUPUESTO LA UAA?</vt:lpstr>
      <vt:lpstr>Diapositiva 21</vt:lpstr>
      <vt:lpstr>¿QUE PUEDEN HACER LOS CIUDADANOS?</vt:lpstr>
      <vt:lpstr>Diapositiva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PRESUPUESTO CIUDADANO 2015</dc:title>
  <dc:creator>user</dc:creator>
  <cp:lastModifiedBy>Anargelia</cp:lastModifiedBy>
  <cp:revision>71</cp:revision>
  <dcterms:created xsi:type="dcterms:W3CDTF">2015-11-12T19:57:47Z</dcterms:created>
  <dcterms:modified xsi:type="dcterms:W3CDTF">2015-12-02T19:15:22Z</dcterms:modified>
</cp:coreProperties>
</file>